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49"/>
  </p:notesMasterIdLst>
  <p:sldIdLst>
    <p:sldId id="1217" r:id="rId3"/>
    <p:sldId id="1043" r:id="rId4"/>
    <p:sldId id="1076" r:id="rId5"/>
    <p:sldId id="1204" r:id="rId6"/>
    <p:sldId id="1103" r:id="rId7"/>
    <p:sldId id="1205" r:id="rId8"/>
    <p:sldId id="1078" r:id="rId9"/>
    <p:sldId id="1079" r:id="rId10"/>
    <p:sldId id="1080" r:id="rId11"/>
    <p:sldId id="1082" r:id="rId12"/>
    <p:sldId id="1206" r:id="rId13"/>
    <p:sldId id="1081" r:id="rId14"/>
    <p:sldId id="1207" r:id="rId15"/>
    <p:sldId id="1087" r:id="rId16"/>
    <p:sldId id="1208" r:id="rId17"/>
    <p:sldId id="1090" r:id="rId18"/>
    <p:sldId id="1237" r:id="rId19"/>
    <p:sldId id="1238" r:id="rId20"/>
    <p:sldId id="1239" r:id="rId21"/>
    <p:sldId id="1240" r:id="rId22"/>
    <p:sldId id="1241" r:id="rId23"/>
    <p:sldId id="1242" r:id="rId24"/>
    <p:sldId id="1243" r:id="rId25"/>
    <p:sldId id="1244" r:id="rId26"/>
    <p:sldId id="1233" r:id="rId27"/>
    <p:sldId id="1234" r:id="rId28"/>
    <p:sldId id="1235" r:id="rId29"/>
    <p:sldId id="1236" r:id="rId30"/>
    <p:sldId id="1097" r:id="rId31"/>
    <p:sldId id="1092" r:id="rId32"/>
    <p:sldId id="1209" r:id="rId33"/>
    <p:sldId id="1210" r:id="rId34"/>
    <p:sldId id="1288" r:id="rId35"/>
    <p:sldId id="1289" r:id="rId36"/>
    <p:sldId id="1290" r:id="rId37"/>
    <p:sldId id="1291" r:id="rId38"/>
    <p:sldId id="1211" r:id="rId39"/>
    <p:sldId id="1212" r:id="rId40"/>
    <p:sldId id="1292" r:id="rId41"/>
    <p:sldId id="1246" r:id="rId42"/>
    <p:sldId id="1044" r:id="rId43"/>
    <p:sldId id="1096" r:id="rId44"/>
    <p:sldId id="1098" r:id="rId45"/>
    <p:sldId id="1248" r:id="rId46"/>
    <p:sldId id="1249" r:id="rId47"/>
    <p:sldId id="121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3C6CDF"/>
    <a:srgbClr val="ED356A"/>
    <a:srgbClr val="E40000"/>
    <a:srgbClr val="FFB3D3"/>
    <a:srgbClr val="FA376E"/>
    <a:srgbClr val="9CDFF9"/>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289" autoAdjust="0"/>
    <p:restoredTop sz="79128" autoAdjust="0"/>
  </p:normalViewPr>
  <p:slideViewPr>
    <p:cSldViewPr snapToGrid="0" snapToObjects="1">
      <p:cViewPr varScale="1">
        <p:scale>
          <a:sx n="88" d="100"/>
          <a:sy n="88" d="100"/>
        </p:scale>
        <p:origin x="584" y="176"/>
      </p:cViewPr>
      <p:guideLst/>
    </p:cSldViewPr>
  </p:slideViewPr>
  <p:outlineViewPr>
    <p:cViewPr>
      <p:scale>
        <a:sx n="33" d="100"/>
        <a:sy n="33" d="100"/>
      </p:scale>
      <p:origin x="0" y="-255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3/22/24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a:p>
        </p:txBody>
      </p:sp>
    </p:spTree>
    <p:extLst>
      <p:ext uri="{BB962C8B-B14F-4D97-AF65-F5344CB8AC3E}">
        <p14:creationId xmlns:p14="http://schemas.microsoft.com/office/powerpoint/2010/main" val="1508217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a:t>
            </a:r>
            <a:r>
              <a:rPr lang="en-US" dirty="0" err="1"/>
              <a:t>microsec</a:t>
            </a:r>
            <a:r>
              <a:rPr lang="en-US" baseline="0" dirty="0"/>
              <a:t> = .0008 </a:t>
            </a:r>
            <a:r>
              <a:rPr lang="en-US" baseline="0" dirty="0" err="1"/>
              <a:t>millisec</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acknowledged m 6 sequence numbers are available for us. In window, but no calls from above to use them.</a:t>
            </a:r>
          </a:p>
          <a:p>
            <a:endParaRPr lang="en-US" dirty="0"/>
          </a:p>
          <a:p>
            <a:r>
              <a:rPr lang="en-US" dirty="0"/>
              <a:t>Note – we’ll skip the Go-Back-N FSM specification you can check that out in </a:t>
            </a:r>
            <a:r>
              <a:rPr lang="en-US" dirty="0" err="1"/>
              <a:t>powerpoint</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D (topic covered:</a:t>
            </a:r>
            <a:r>
              <a:rPr lang="en-US" baseline="0" dirty="0"/>
              <a:t> 28-10-2021)</a:t>
            </a:r>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17</a:t>
            </a:fld>
            <a:endParaRPr lang="en-US"/>
          </a:p>
        </p:txBody>
      </p:sp>
    </p:spTree>
    <p:extLst>
      <p:ext uri="{BB962C8B-B14F-4D97-AF65-F5344CB8AC3E}">
        <p14:creationId xmlns:p14="http://schemas.microsoft.com/office/powerpoint/2010/main" val="751174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kumimoji="0" lang="en-US" sz="3200" b="0" i="0" u="none" strike="noStrike" kern="1200" cap="none" spc="0" normalizeH="0" baseline="0" dirty="0">
              <a:ln>
                <a:noFill/>
              </a:ln>
              <a:solidFill>
                <a:prstClr val="black"/>
              </a:solidFill>
              <a:effectLst/>
              <a:uLnTx/>
              <a:uFillTx/>
              <a:latin typeface="Calibri" panose="020F0502020204030204"/>
              <a:ea typeface="ＭＳ Ｐゴシック" panose="020B0600070205080204" pitchFamily="34" charset="-128"/>
              <a:cs typeface="+mn-cs"/>
            </a:endParaRPr>
          </a:p>
          <a:p>
            <a:r>
              <a:rPr lang="en-US" dirty="0"/>
              <a:t>An alternate ACK mechanism would be for the receiver to individually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Section E</a:t>
            </a:r>
            <a:r>
              <a:rPr lang="en-US" baseline="0" dirty="0"/>
              <a:t> and F topic covered ( only theory is remaining) of this slide…</a:t>
            </a:r>
            <a:endParaRPr lang="en-US" dirty="0"/>
          </a:p>
          <a:p>
            <a:r>
              <a:rPr lang="en-US" dirty="0"/>
              <a:t>If the packet is in order, its data will be delivered, as will any buffered data that can now </a:t>
            </a:r>
            <a:r>
              <a:rPr lang="en-US"/>
              <a:t>be delivered </a:t>
            </a:r>
            <a:r>
              <a:rPr lang="en-US" dirty="0"/>
              <a:t>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12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674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87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Window size should be </a:t>
            </a:r>
            <a:r>
              <a:rPr lang="en-US" b="1" dirty="0"/>
              <a:t>less than or equal to half the sequence number in SR</a:t>
            </a:r>
            <a:r>
              <a:rPr lang="en-US" dirty="0"/>
              <a:t> protocol. This is to avoid packets being recognized incorrectly. If the size of the window is greater than half the sequence number space, then if an ACK is lost, the sender may send new packets that the receiver believes are retransmissions.</a:t>
            </a:r>
          </a:p>
          <a:p>
            <a:endParaRPr lang="en-US" dirty="0"/>
          </a:p>
          <a:p>
            <a:r>
              <a:rPr lang="fr-FR" altLang="en-US" dirty="0" err="1"/>
              <a:t>Packets</a:t>
            </a:r>
            <a:r>
              <a:rPr lang="fr-FR" altLang="en-US" dirty="0"/>
              <a:t> </a:t>
            </a:r>
            <a:r>
              <a:rPr lang="fr-FR" altLang="en-US" dirty="0" err="1"/>
              <a:t>reordering</a:t>
            </a:r>
            <a:r>
              <a:rPr lang="fr-FR" altLang="en-US" dirty="0"/>
              <a:t>: </a:t>
            </a:r>
          </a:p>
          <a:p>
            <a:r>
              <a:rPr lang="fr-FR" altLang="en-US" dirty="0" err="1"/>
              <a:t>Because</a:t>
            </a:r>
            <a:r>
              <a:rPr lang="fr-FR" altLang="en-US" dirty="0"/>
              <a:t> </a:t>
            </a:r>
            <a:r>
              <a:rPr lang="fr-FR" altLang="en-US" dirty="0" err="1"/>
              <a:t>sequence</a:t>
            </a:r>
            <a:r>
              <a:rPr lang="fr-FR" altLang="en-US" dirty="0"/>
              <a:t> </a:t>
            </a:r>
            <a:r>
              <a:rPr lang="fr-FR" altLang="en-US" dirty="0" err="1"/>
              <a:t>numbers</a:t>
            </a:r>
            <a:r>
              <a:rPr lang="fr-FR" altLang="en-US" dirty="0"/>
              <a:t> </a:t>
            </a:r>
            <a:r>
              <a:rPr lang="fr-FR" altLang="en-US" dirty="0" err="1"/>
              <a:t>may</a:t>
            </a:r>
            <a:r>
              <a:rPr lang="fr-FR" altLang="en-US" dirty="0"/>
              <a:t> </a:t>
            </a:r>
            <a:r>
              <a:rPr lang="fr-FR" altLang="en-US" dirty="0" err="1"/>
              <a:t>be</a:t>
            </a:r>
            <a:r>
              <a:rPr lang="fr-FR" altLang="en-US" dirty="0"/>
              <a:t> </a:t>
            </a:r>
            <a:r>
              <a:rPr lang="fr-FR" altLang="en-US" dirty="0" err="1"/>
              <a:t>reused</a:t>
            </a:r>
            <a:r>
              <a:rPr lang="fr-FR" altLang="en-US" dirty="0"/>
              <a:t>, </a:t>
            </a:r>
            <a:r>
              <a:rPr lang="fr-FR" altLang="en-US" dirty="0" err="1"/>
              <a:t>some</a:t>
            </a:r>
            <a:r>
              <a:rPr lang="fr-FR" altLang="en-US" dirty="0"/>
              <a:t> care must </a:t>
            </a:r>
            <a:r>
              <a:rPr lang="fr-FR" altLang="en-US" dirty="0" err="1"/>
              <a:t>be</a:t>
            </a:r>
            <a:r>
              <a:rPr lang="fr-FR" altLang="en-US" dirty="0"/>
              <a:t> </a:t>
            </a:r>
            <a:r>
              <a:rPr lang="fr-FR" altLang="en-US" dirty="0" err="1"/>
              <a:t>taken</a:t>
            </a:r>
            <a:r>
              <a:rPr lang="fr-FR" altLang="en-US" dirty="0"/>
              <a:t> to </a:t>
            </a:r>
            <a:r>
              <a:rPr lang="fr-FR" altLang="en-US" dirty="0" err="1"/>
              <a:t>guard</a:t>
            </a:r>
            <a:r>
              <a:rPr lang="fr-FR" altLang="en-US" dirty="0"/>
              <a:t> </a:t>
            </a:r>
            <a:r>
              <a:rPr lang="fr-FR" altLang="en-US" dirty="0" err="1"/>
              <a:t>against</a:t>
            </a:r>
            <a:r>
              <a:rPr lang="fr-FR" altLang="en-US" dirty="0"/>
              <a:t> </a:t>
            </a:r>
            <a:r>
              <a:rPr lang="fr-FR" altLang="en-US" dirty="0" err="1"/>
              <a:t>such</a:t>
            </a:r>
            <a:r>
              <a:rPr lang="fr-FR" altLang="en-US" dirty="0"/>
              <a:t> duplicate </a:t>
            </a:r>
            <a:r>
              <a:rPr lang="fr-FR" altLang="en-US" dirty="0" err="1"/>
              <a:t>packets</a:t>
            </a:r>
            <a:r>
              <a:rPr lang="fr-FR" altLang="en-US" dirty="0"/>
              <a:t> </a:t>
            </a:r>
          </a:p>
          <a:p>
            <a:r>
              <a:rPr lang="fr-FR" altLang="en-US" dirty="0"/>
              <a:t>In practice, </a:t>
            </a:r>
            <a:r>
              <a:rPr lang="fr-FR" altLang="en-US" dirty="0" err="1"/>
              <a:t>we</a:t>
            </a:r>
            <a:r>
              <a:rPr lang="fr-FR" altLang="en-US" dirty="0"/>
              <a:t> </a:t>
            </a:r>
            <a:r>
              <a:rPr lang="fr-FR" altLang="en-US" dirty="0" err="1"/>
              <a:t>need</a:t>
            </a:r>
            <a:r>
              <a:rPr lang="fr-FR" altLang="en-US" dirty="0"/>
              <a:t> to </a:t>
            </a:r>
            <a:r>
              <a:rPr lang="fr-FR" altLang="en-US" dirty="0" err="1"/>
              <a:t>ensure</a:t>
            </a:r>
            <a:r>
              <a:rPr lang="fr-FR" altLang="en-US" dirty="0"/>
              <a:t> </a:t>
            </a:r>
            <a:r>
              <a:rPr lang="fr-FR" altLang="en-US" dirty="0" err="1"/>
              <a:t>that</a:t>
            </a:r>
            <a:r>
              <a:rPr lang="fr-FR" altLang="en-US" dirty="0"/>
              <a:t> a </a:t>
            </a:r>
            <a:r>
              <a:rPr lang="fr-FR" altLang="en-US" dirty="0" err="1"/>
              <a:t>sequence</a:t>
            </a:r>
            <a:r>
              <a:rPr lang="fr-FR" altLang="en-US" dirty="0"/>
              <a:t> </a:t>
            </a:r>
            <a:r>
              <a:rPr lang="fr-FR" altLang="en-US" dirty="0" err="1"/>
              <a:t>number</a:t>
            </a:r>
            <a:r>
              <a:rPr lang="fr-FR" altLang="en-US" dirty="0"/>
              <a:t> </a:t>
            </a:r>
            <a:r>
              <a:rPr lang="fr-FR" altLang="en-US" dirty="0" err="1"/>
              <a:t>is</a:t>
            </a:r>
            <a:r>
              <a:rPr lang="fr-FR" altLang="en-US" dirty="0"/>
              <a:t> not </a:t>
            </a:r>
            <a:r>
              <a:rPr lang="fr-FR" altLang="en-US" dirty="0" err="1"/>
              <a:t>reused</a:t>
            </a:r>
            <a:r>
              <a:rPr lang="fr-FR" altLang="en-US" dirty="0"/>
              <a:t> </a:t>
            </a:r>
            <a:r>
              <a:rPr lang="fr-FR" altLang="en-US" dirty="0" err="1"/>
              <a:t>until</a:t>
            </a:r>
            <a:r>
              <a:rPr lang="fr-FR" altLang="en-US" dirty="0"/>
              <a:t> the </a:t>
            </a:r>
            <a:r>
              <a:rPr lang="fr-FR" altLang="en-US" dirty="0" err="1"/>
              <a:t>sender</a:t>
            </a:r>
            <a:r>
              <a:rPr lang="fr-FR" altLang="en-US" dirty="0"/>
              <a:t> </a:t>
            </a:r>
            <a:r>
              <a:rPr lang="fr-FR" altLang="en-US" dirty="0" err="1"/>
              <a:t>is</a:t>
            </a:r>
            <a:r>
              <a:rPr lang="fr-FR" altLang="en-US" dirty="0"/>
              <a:t> </a:t>
            </a:r>
            <a:r>
              <a:rPr lang="fr-FR" altLang="fr-FR" dirty="0"/>
              <a:t>“</a:t>
            </a:r>
            <a:r>
              <a:rPr lang="fr-FR" altLang="en-US" dirty="0"/>
              <a:t>sure</a:t>
            </a:r>
            <a:r>
              <a:rPr lang="fr-FR" altLang="fr-FR" dirty="0"/>
              <a:t>”</a:t>
            </a:r>
            <a:r>
              <a:rPr lang="fr-FR" altLang="en-US" dirty="0"/>
              <a:t> </a:t>
            </a:r>
            <a:r>
              <a:rPr lang="fr-FR" altLang="en-US" dirty="0" err="1"/>
              <a:t>that</a:t>
            </a:r>
            <a:r>
              <a:rPr lang="fr-FR" altLang="en-US" dirty="0"/>
              <a:t> </a:t>
            </a:r>
            <a:r>
              <a:rPr lang="fr-FR" altLang="en-US" dirty="0" err="1"/>
              <a:t>any</a:t>
            </a:r>
            <a:r>
              <a:rPr lang="fr-FR" altLang="en-US" dirty="0"/>
              <a:t> </a:t>
            </a:r>
            <a:r>
              <a:rPr lang="fr-FR" altLang="en-US" dirty="0" err="1"/>
              <a:t>previously</a:t>
            </a:r>
            <a:r>
              <a:rPr lang="fr-FR" altLang="en-US" dirty="0"/>
              <a:t> sent </a:t>
            </a:r>
            <a:r>
              <a:rPr lang="fr-FR" altLang="en-US" dirty="0" err="1"/>
              <a:t>packets</a:t>
            </a:r>
            <a:r>
              <a:rPr lang="fr-FR" altLang="en-US" dirty="0"/>
              <a:t> </a:t>
            </a:r>
            <a:r>
              <a:rPr lang="fr-FR" altLang="en-US" dirty="0" err="1"/>
              <a:t>with</a:t>
            </a:r>
            <a:r>
              <a:rPr lang="fr-FR" altLang="en-US" dirty="0"/>
              <a:t> </a:t>
            </a:r>
            <a:r>
              <a:rPr lang="fr-FR" altLang="en-US" dirty="0" err="1"/>
              <a:t>sequence</a:t>
            </a:r>
            <a:r>
              <a:rPr lang="fr-FR" altLang="en-US" dirty="0"/>
              <a:t> </a:t>
            </a:r>
            <a:r>
              <a:rPr lang="fr-FR" altLang="en-US" dirty="0" err="1"/>
              <a:t>number</a:t>
            </a:r>
            <a:r>
              <a:rPr lang="fr-FR" altLang="en-US" dirty="0"/>
              <a:t> </a:t>
            </a:r>
            <a:r>
              <a:rPr lang="fr-FR" altLang="en-US" i="1" dirty="0"/>
              <a:t>x </a:t>
            </a:r>
            <a:r>
              <a:rPr lang="fr-FR" altLang="en-US" dirty="0"/>
              <a:t>are no longer in the network. </a:t>
            </a:r>
          </a:p>
          <a:p>
            <a:endParaRPr lang="fr-FR" altLang="en-US" dirty="0"/>
          </a:p>
          <a:p>
            <a:r>
              <a:rPr lang="fr-FR" altLang="en-US" dirty="0"/>
              <a:t>How </a:t>
            </a:r>
            <a:r>
              <a:rPr lang="fr-FR" altLang="en-US" dirty="0" err="1"/>
              <a:t>it</a:t>
            </a:r>
            <a:r>
              <a:rPr lang="fr-FR" altLang="en-US" dirty="0"/>
              <a:t> </a:t>
            </a:r>
            <a:r>
              <a:rPr lang="fr-FR" altLang="en-US" dirty="0" err="1"/>
              <a:t>can</a:t>
            </a:r>
            <a:r>
              <a:rPr lang="fr-FR" altLang="en-US" dirty="0"/>
              <a:t> </a:t>
            </a:r>
            <a:r>
              <a:rPr lang="fr-FR" altLang="en-US" dirty="0" err="1"/>
              <a:t>be</a:t>
            </a:r>
            <a:r>
              <a:rPr lang="fr-FR" altLang="en-US" dirty="0"/>
              <a:t> </a:t>
            </a:r>
            <a:r>
              <a:rPr lang="fr-FR" altLang="en-US" dirty="0" err="1"/>
              <a:t>done</a:t>
            </a:r>
            <a:r>
              <a:rPr lang="fr-FR" altLang="en-US" dirty="0"/>
              <a:t>?</a:t>
            </a:r>
          </a:p>
          <a:p>
            <a:r>
              <a:rPr lang="fr-FR" altLang="en-US" dirty="0"/>
              <a:t>This </a:t>
            </a:r>
            <a:r>
              <a:rPr lang="fr-FR" altLang="en-US" dirty="0" err="1"/>
              <a:t>is</a:t>
            </a:r>
            <a:r>
              <a:rPr lang="fr-FR" altLang="en-US" dirty="0"/>
              <a:t> </a:t>
            </a:r>
            <a:r>
              <a:rPr lang="fr-FR" altLang="en-US" dirty="0" err="1"/>
              <a:t>done</a:t>
            </a:r>
            <a:r>
              <a:rPr lang="fr-FR" altLang="en-US" dirty="0"/>
              <a:t> by </a:t>
            </a:r>
            <a:r>
              <a:rPr lang="fr-FR" altLang="en-US" dirty="0" err="1"/>
              <a:t>assuming</a:t>
            </a:r>
            <a:r>
              <a:rPr lang="fr-FR" altLang="en-US" dirty="0"/>
              <a:t> </a:t>
            </a:r>
            <a:r>
              <a:rPr lang="fr-FR" altLang="en-US" dirty="0" err="1"/>
              <a:t>that</a:t>
            </a:r>
            <a:r>
              <a:rPr lang="fr-FR" altLang="en-US" dirty="0"/>
              <a:t> a </a:t>
            </a:r>
            <a:r>
              <a:rPr lang="fr-FR" altLang="en-US" dirty="0" err="1"/>
              <a:t>packet</a:t>
            </a:r>
            <a:r>
              <a:rPr lang="fr-FR" altLang="en-US" dirty="0"/>
              <a:t> </a:t>
            </a:r>
            <a:r>
              <a:rPr lang="fr-FR" altLang="en-US" dirty="0" err="1"/>
              <a:t>cannot</a:t>
            </a:r>
            <a:r>
              <a:rPr lang="fr-FR" altLang="en-US" dirty="0"/>
              <a:t> </a:t>
            </a:r>
            <a:r>
              <a:rPr lang="fr-FR" altLang="fr-FR" dirty="0"/>
              <a:t>“</a:t>
            </a:r>
            <a:r>
              <a:rPr lang="fr-FR" altLang="en-US" dirty="0"/>
              <a:t>live</a:t>
            </a:r>
            <a:r>
              <a:rPr lang="fr-FR" altLang="fr-FR" dirty="0"/>
              <a:t>”</a:t>
            </a:r>
            <a:r>
              <a:rPr lang="fr-FR" altLang="en-US" dirty="0"/>
              <a:t> in the network for longer </a:t>
            </a:r>
            <a:r>
              <a:rPr lang="fr-FR" altLang="en-US" dirty="0" err="1"/>
              <a:t>than</a:t>
            </a:r>
            <a:r>
              <a:rPr lang="fr-FR" altLang="en-US" dirty="0"/>
              <a:t> </a:t>
            </a:r>
            <a:r>
              <a:rPr lang="fr-FR" altLang="en-US" dirty="0" err="1"/>
              <a:t>some</a:t>
            </a:r>
            <a:r>
              <a:rPr lang="fr-FR" altLang="en-US" dirty="0"/>
              <a:t> </a:t>
            </a:r>
            <a:r>
              <a:rPr lang="fr-FR" altLang="en-US" dirty="0" err="1"/>
              <a:t>fixed</a:t>
            </a:r>
            <a:r>
              <a:rPr lang="fr-FR" altLang="en-US" dirty="0"/>
              <a:t> maximum </a:t>
            </a:r>
            <a:r>
              <a:rPr lang="fr-FR" altLang="en-US" dirty="0" err="1"/>
              <a:t>amount</a:t>
            </a:r>
            <a:r>
              <a:rPr lang="fr-FR" altLang="en-US" dirty="0"/>
              <a:t> of time. </a:t>
            </a:r>
          </a:p>
          <a:p>
            <a:r>
              <a:rPr lang="fr-FR" altLang="en-US" dirty="0"/>
              <a:t>A maximum </a:t>
            </a:r>
            <a:r>
              <a:rPr lang="fr-FR" altLang="en-US" dirty="0" err="1"/>
              <a:t>packet</a:t>
            </a:r>
            <a:r>
              <a:rPr lang="fr-FR" altLang="en-US" dirty="0"/>
              <a:t> </a:t>
            </a:r>
            <a:r>
              <a:rPr lang="fr-FR" altLang="en-US" dirty="0" err="1"/>
              <a:t>lifetime</a:t>
            </a:r>
            <a:r>
              <a:rPr lang="fr-FR" altLang="en-US" dirty="0"/>
              <a:t> of </a:t>
            </a:r>
            <a:r>
              <a:rPr lang="fr-FR" altLang="en-US" dirty="0" err="1"/>
              <a:t>approximately</a:t>
            </a:r>
            <a:r>
              <a:rPr lang="fr-FR" altLang="en-US" dirty="0"/>
              <a:t> </a:t>
            </a:r>
            <a:r>
              <a:rPr lang="fr-FR" altLang="en-US" dirty="0" err="1"/>
              <a:t>three</a:t>
            </a:r>
            <a:r>
              <a:rPr lang="fr-FR" altLang="en-US" dirty="0"/>
              <a:t> minutes </a:t>
            </a:r>
            <a:r>
              <a:rPr lang="fr-FR" altLang="en-US" dirty="0" err="1"/>
              <a:t>is</a:t>
            </a:r>
            <a:r>
              <a:rPr lang="fr-FR" altLang="en-US" dirty="0"/>
              <a:t> </a:t>
            </a:r>
            <a:r>
              <a:rPr lang="fr-FR" altLang="en-US" dirty="0" err="1"/>
              <a:t>assumed</a:t>
            </a:r>
            <a:r>
              <a:rPr lang="fr-FR" altLang="en-US" dirty="0"/>
              <a:t> in the TCP extensions </a:t>
            </a:r>
          </a:p>
          <a:p>
            <a:endParaRPr lang="fr-FR" altLang="en-US" dirty="0"/>
          </a:p>
          <a:p>
            <a:endParaRPr lang="fr-FR" altLang="en-US" dirty="0"/>
          </a:p>
          <a:p>
            <a:endParaRPr lang="fr-FR" alt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306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39</a:t>
            </a:fld>
            <a:endParaRPr lang="en-US"/>
          </a:p>
        </p:txBody>
      </p:sp>
    </p:spTree>
    <p:extLst>
      <p:ext uri="{BB962C8B-B14F-4D97-AF65-F5344CB8AC3E}">
        <p14:creationId xmlns:p14="http://schemas.microsoft.com/office/powerpoint/2010/main" val="121419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41</a:t>
            </a:fld>
            <a:endParaRPr lang="en-US"/>
          </a:p>
        </p:txBody>
      </p:sp>
    </p:spTree>
    <p:extLst>
      <p:ext uri="{BB962C8B-B14F-4D97-AF65-F5344CB8AC3E}">
        <p14:creationId xmlns:p14="http://schemas.microsoft.com/office/powerpoint/2010/main" val="388260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84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altLang="en-US" dirty="0">
                <a:latin typeface="Arial" panose="020B0604020202020204" pitchFamily="34" charset="0"/>
                <a:ea typeface="ＭＳ Ｐゴシック" panose="020B0600070205080204" pitchFamily="34" charset="-128"/>
              </a:rPr>
              <a:t>the </a:t>
            </a:r>
            <a:r>
              <a:rPr lang="fr-FR" altLang="en-US" dirty="0" err="1">
                <a:latin typeface="Arial" panose="020B0604020202020204" pitchFamily="34" charset="0"/>
                <a:ea typeface="ＭＳ Ｐゴシック" panose="020B0600070205080204" pitchFamily="34" charset="-128"/>
              </a:rPr>
              <a:t>length</a:t>
            </a:r>
            <a:r>
              <a:rPr lang="fr-FR" altLang="en-US" dirty="0">
                <a:latin typeface="Arial" panose="020B0604020202020204" pitchFamily="34" charset="0"/>
                <a:ea typeface="ＭＳ Ｐゴシック" panose="020B0600070205080204" pitchFamily="34" charset="-128"/>
              </a:rPr>
              <a:t> of the </a:t>
            </a:r>
            <a:r>
              <a:rPr lang="fr-FR" altLang="en-US" dirty="0" err="1">
                <a:latin typeface="Arial" panose="020B0604020202020204" pitchFamily="34" charset="0"/>
                <a:ea typeface="ＭＳ Ｐゴシック" panose="020B0600070205080204" pitchFamily="34" charset="-128"/>
              </a:rPr>
              <a:t>largest</a:t>
            </a:r>
            <a:r>
              <a:rPr lang="fr-FR" altLang="en-US" dirty="0">
                <a:latin typeface="Arial" panose="020B0604020202020204" pitchFamily="34" charset="0"/>
                <a:ea typeface="ＭＳ Ｐゴシック" panose="020B0600070205080204" pitchFamily="34" charset="-128"/>
              </a:rPr>
              <a:t> </a:t>
            </a:r>
            <a:r>
              <a:rPr lang="fr-FR" altLang="en-US" dirty="0" err="1">
                <a:latin typeface="Arial" panose="020B0604020202020204" pitchFamily="34" charset="0"/>
                <a:ea typeface="ＭＳ Ｐゴシック" panose="020B0600070205080204" pitchFamily="34" charset="-128"/>
              </a:rPr>
              <a:t>link</a:t>
            </a:r>
            <a:r>
              <a:rPr lang="fr-FR" altLang="en-US" dirty="0">
                <a:latin typeface="Arial" panose="020B0604020202020204" pitchFamily="34" charset="0"/>
                <a:ea typeface="ＭＳ Ｐゴシック" panose="020B0600070205080204" pitchFamily="34" charset="-128"/>
              </a:rPr>
              <a:t>-layer frame </a:t>
            </a:r>
            <a:r>
              <a:rPr lang="fr-FR" altLang="en-US" dirty="0" err="1">
                <a:latin typeface="Arial" panose="020B0604020202020204" pitchFamily="34" charset="0"/>
                <a:ea typeface="ＭＳ Ｐゴシック" panose="020B0600070205080204" pitchFamily="34" charset="-128"/>
              </a:rPr>
              <a:t>that</a:t>
            </a:r>
            <a:r>
              <a:rPr lang="fr-FR" altLang="en-US" dirty="0">
                <a:latin typeface="Arial" panose="020B0604020202020204" pitchFamily="34" charset="0"/>
                <a:ea typeface="ＭＳ Ｐゴシック" panose="020B0600070205080204" pitchFamily="34" charset="-128"/>
              </a:rPr>
              <a:t> </a:t>
            </a:r>
            <a:r>
              <a:rPr lang="fr-FR" altLang="en-US" dirty="0" err="1">
                <a:latin typeface="Arial" panose="020B0604020202020204" pitchFamily="34" charset="0"/>
                <a:ea typeface="ＭＳ Ｐゴシック" panose="020B0600070205080204" pitchFamily="34" charset="-128"/>
              </a:rPr>
              <a:t>can</a:t>
            </a:r>
            <a:r>
              <a:rPr lang="fr-FR" altLang="en-US" dirty="0">
                <a:latin typeface="Arial" panose="020B0604020202020204" pitchFamily="34" charset="0"/>
                <a:ea typeface="ＭＳ Ｐゴシック" panose="020B0600070205080204" pitchFamily="34" charset="-128"/>
              </a:rPr>
              <a:t> </a:t>
            </a:r>
            <a:r>
              <a:rPr lang="fr-FR" altLang="en-US" dirty="0" err="1">
                <a:latin typeface="Arial" panose="020B0604020202020204" pitchFamily="34" charset="0"/>
                <a:ea typeface="ＭＳ Ｐゴシック" panose="020B0600070205080204" pitchFamily="34" charset="-128"/>
              </a:rPr>
              <a:t>be</a:t>
            </a:r>
            <a:r>
              <a:rPr lang="fr-FR" altLang="en-US" dirty="0">
                <a:latin typeface="Arial" panose="020B0604020202020204" pitchFamily="34" charset="0"/>
                <a:ea typeface="ＭＳ Ｐゴシック" panose="020B0600070205080204" pitchFamily="34" charset="-128"/>
              </a:rPr>
              <a:t> sent by the local </a:t>
            </a:r>
            <a:r>
              <a:rPr lang="fr-FR" altLang="en-US" dirty="0" err="1">
                <a:latin typeface="Arial" panose="020B0604020202020204" pitchFamily="34" charset="0"/>
                <a:ea typeface="ＭＳ Ｐゴシック" panose="020B0600070205080204" pitchFamily="34" charset="-128"/>
              </a:rPr>
              <a:t>sending</a:t>
            </a:r>
            <a:r>
              <a:rPr lang="fr-FR" altLang="en-US" dirty="0">
                <a:latin typeface="Arial" panose="020B0604020202020204" pitchFamily="34" charset="0"/>
                <a:ea typeface="ＭＳ Ｐゴシック" panose="020B0600070205080204" pitchFamily="34" charset="-128"/>
              </a:rPr>
              <a:t> host</a:t>
            </a:r>
          </a:p>
          <a:p>
            <a:r>
              <a:rPr lang="en-US" dirty="0"/>
              <a:t>FCS:</a:t>
            </a:r>
            <a:r>
              <a:rPr lang="en-US" baseline="0" dirty="0"/>
              <a:t> Frame check sequence</a:t>
            </a:r>
          </a:p>
          <a:p>
            <a:r>
              <a:rPr lang="en-US" baseline="0" dirty="0"/>
              <a:t>ETH</a:t>
            </a:r>
            <a:r>
              <a:rPr lang="en-US" baseline="0"/>
              <a:t>: Ethernet</a:t>
            </a:r>
            <a:endParaRPr lang="en-US" dirty="0"/>
          </a:p>
        </p:txBody>
      </p:sp>
      <p:sp>
        <p:nvSpPr>
          <p:cNvPr id="4" name="Slide Number Placeholder 3"/>
          <p:cNvSpPr>
            <a:spLocks noGrp="1"/>
          </p:cNvSpPr>
          <p:nvPr>
            <p:ph type="sldNum" sz="quarter" idx="10"/>
          </p:nvPr>
        </p:nvSpPr>
        <p:spPr/>
        <p:txBody>
          <a:bodyPr/>
          <a:lstStyle/>
          <a:p>
            <a:fld id="{3D91EEAC-CFEF-9647-876F-EABC6B8338D7}" type="slidenum">
              <a:rPr lang="en-US" smtClean="0"/>
              <a:t>44</a:t>
            </a:fld>
            <a:endParaRPr lang="en-US"/>
          </a:p>
        </p:txBody>
      </p:sp>
    </p:spTree>
    <p:extLst>
      <p:ext uri="{BB962C8B-B14F-4D97-AF65-F5344CB8AC3E}">
        <p14:creationId xmlns:p14="http://schemas.microsoft.com/office/powerpoint/2010/main" val="2335978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Fiber Distributed Data Interface (FDDI)</a:t>
            </a:r>
          </a:p>
          <a:p>
            <a:r>
              <a:rPr lang="en-US" dirty="0"/>
              <a:t>Fiber Distributed Data Interface is a standard for data transmission in a local area network. It uses optical fiber as its standard underlying physical medium, although it was also later specified to use copper cable, in which case it may be called CDDI, standardized as TP-PMD, also referred to as TP-DDI.</a:t>
            </a:r>
          </a:p>
          <a:p>
            <a:endParaRPr lang="en-US" dirty="0"/>
          </a:p>
          <a:p>
            <a:r>
              <a:rPr lang="en-US" dirty="0"/>
              <a:t>MAC Service Data Unit (MSDU)</a:t>
            </a:r>
          </a:p>
          <a:p>
            <a:r>
              <a:rPr lang="en-US" dirty="0"/>
              <a:t>X.25 is an ITU-T standard protocol suite for packet-switched data communication in wide area networks. It was originally defined by the International Telegraph and Telephone Consultative Committee in a series of drafts and finalized in a publication known as The Orange Book in 1976.</a:t>
            </a:r>
          </a:p>
        </p:txBody>
      </p:sp>
      <p:sp>
        <p:nvSpPr>
          <p:cNvPr id="4" name="Slide Number Placeholder 3"/>
          <p:cNvSpPr>
            <a:spLocks noGrp="1"/>
          </p:cNvSpPr>
          <p:nvPr>
            <p:ph type="sldNum" sz="quarter" idx="10"/>
          </p:nvPr>
        </p:nvSpPr>
        <p:spPr/>
        <p:txBody>
          <a:bodyPr/>
          <a:lstStyle/>
          <a:p>
            <a:fld id="{3D91EEAC-CFEF-9647-876F-EABC6B8338D7}" type="slidenum">
              <a:rPr lang="en-US" smtClean="0"/>
              <a:t>45</a:t>
            </a:fld>
            <a:endParaRPr lang="en-US"/>
          </a:p>
        </p:txBody>
      </p:sp>
    </p:spTree>
    <p:extLst>
      <p:ext uri="{BB962C8B-B14F-4D97-AF65-F5344CB8AC3E}">
        <p14:creationId xmlns:p14="http://schemas.microsoft.com/office/powerpoint/2010/main" val="1655770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F</a:t>
            </a:r>
            <a:r>
              <a:rPr lang="en-US" baseline="0" dirty="0"/>
              <a:t> and </a:t>
            </a:r>
            <a:r>
              <a:rPr lang="en-US" baseline="0"/>
              <a:t>G ended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381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02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0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83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154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1KB pkt every 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33kB/sec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thruput</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2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99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0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0704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66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75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088B5F-A0EC-4CFA-B907-6F8F6AAE8DF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6A8080-423F-4EF2-8325-F756662D597C}" type="slidenum">
              <a:rPr kumimoji="0" lang="de-AT"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e-AT"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0576BCC8-FB37-4175-9C04-115FBAEFD1C7}"/>
              </a:ext>
            </a:extLst>
          </p:cNvPr>
          <p:cNvSpPr>
            <a:spLocks noGrp="1"/>
          </p:cNvSpPr>
          <p:nvPr>
            <p:ph type="body" sz="quarter" idx="11" hasCustomPrompt="1"/>
          </p:nvPr>
        </p:nvSpPr>
        <p:spPr>
          <a:xfrm>
            <a:off x="535941" y="1701588"/>
            <a:ext cx="11120123" cy="719369"/>
          </a:xfrm>
        </p:spPr>
        <p:txBody>
          <a:bodyPr>
            <a:normAutofit/>
          </a:bodyPr>
          <a:lstStyle>
            <a:lvl1pPr marL="0" indent="0" algn="ctr">
              <a:buNone/>
              <a:defRPr sz="2800"/>
            </a:lvl1pPr>
          </a:lstStyle>
          <a:p>
            <a:pPr lvl="0"/>
            <a:r>
              <a:rPr lang="en-US" dirty="0"/>
              <a:t>Thank You all </a:t>
            </a:r>
            <a:endParaRPr lang="en-GB" dirty="0"/>
          </a:p>
        </p:txBody>
      </p:sp>
      <p:sp>
        <p:nvSpPr>
          <p:cNvPr id="8" name="Text Placeholder 6">
            <a:extLst>
              <a:ext uri="{FF2B5EF4-FFF2-40B4-BE49-F238E27FC236}">
                <a16:creationId xmlns:a16="http://schemas.microsoft.com/office/drawing/2014/main" id="{6B5668E4-B5F9-4526-BB51-9AC3A8359555}"/>
              </a:ext>
            </a:extLst>
          </p:cNvPr>
          <p:cNvSpPr>
            <a:spLocks noGrp="1"/>
          </p:cNvSpPr>
          <p:nvPr>
            <p:ph type="body" sz="quarter" idx="12" hasCustomPrompt="1"/>
          </p:nvPr>
        </p:nvSpPr>
        <p:spPr>
          <a:xfrm>
            <a:off x="535941" y="3250433"/>
            <a:ext cx="11120123" cy="719369"/>
          </a:xfrm>
        </p:spPr>
        <p:txBody>
          <a:bodyPr>
            <a:noAutofit/>
          </a:bodyPr>
          <a:lstStyle>
            <a:lvl1pPr marL="273050" indent="-273050" algn="ctr" defTabSz="385753" rtl="0" eaLnBrk="1" latinLnBrk="0" hangingPunct="1">
              <a:lnSpc>
                <a:spcPct val="90000"/>
              </a:lnSpc>
              <a:spcBef>
                <a:spcPts val="422"/>
              </a:spcBef>
              <a:buFont typeface="Wingdings 2" pitchFamily="18" charset="2"/>
              <a:buNone/>
              <a:defRPr lang="en-US" sz="2400" b="0" kern="1200" dirty="0" smtClean="0">
                <a:solidFill>
                  <a:srgbClr val="000000"/>
                </a:solidFill>
                <a:latin typeface="TeXGyreAdventor" charset="0"/>
                <a:ea typeface="Microsoft JhengHei" panose="020B0604030504040204" pitchFamily="34" charset="-120"/>
                <a:cs typeface="+mn-cs"/>
              </a:defRPr>
            </a:lvl1pPr>
            <a:lvl2pPr marL="153591" indent="-153591" algn="ctr" defTabSz="385753" rtl="0" eaLnBrk="1" latinLnBrk="0" hangingPunct="1">
              <a:lnSpc>
                <a:spcPct val="90000"/>
              </a:lnSpc>
              <a:spcBef>
                <a:spcPts val="422"/>
              </a:spcBef>
              <a:buFont typeface="Wingdings 2" pitchFamily="18" charset="2"/>
              <a:buNone/>
              <a:defRPr lang="en-US" sz="2400" b="0" kern="1200" dirty="0">
                <a:solidFill>
                  <a:schemeClr val="tx1"/>
                </a:solidFill>
                <a:latin typeface="TeXGyreAdventor" charset="0"/>
                <a:ea typeface="Microsoft JhengHei" panose="020B0604030504040204" pitchFamily="34" charset="-120"/>
                <a:cs typeface="+mn-cs"/>
              </a:defRPr>
            </a:lvl2pPr>
          </a:lstStyle>
          <a:p>
            <a:pPr marL="273050" indent="-273050" eaLnBrk="1" hangingPunct="1"/>
            <a:r>
              <a:rPr lang="en-US" dirty="0"/>
              <a:t>Text Book</a:t>
            </a:r>
          </a:p>
          <a:p>
            <a:pPr marL="337542" lvl="1" indent="-153591" eaLnBrk="1" hangingPunct="1"/>
            <a:r>
              <a:rPr lang="en-US" sz="1125" dirty="0">
                <a:solidFill>
                  <a:srgbClr val="0070C0"/>
                </a:solidFill>
              </a:rPr>
              <a:t>Starting Out With CPP (7</a:t>
            </a:r>
            <a:r>
              <a:rPr lang="en-US" sz="1125" baseline="30000" dirty="0">
                <a:solidFill>
                  <a:srgbClr val="0070C0"/>
                </a:solidFill>
              </a:rPr>
              <a:t>th </a:t>
            </a:r>
            <a:r>
              <a:rPr lang="en-US" sz="1125" dirty="0">
                <a:solidFill>
                  <a:srgbClr val="0070C0"/>
                </a:solidFill>
              </a:rPr>
              <a:t> or 8</a:t>
            </a:r>
            <a:r>
              <a:rPr lang="en-US" sz="1125" baseline="30000" dirty="0">
                <a:solidFill>
                  <a:srgbClr val="0070C0"/>
                </a:solidFill>
              </a:rPr>
              <a:t>th</a:t>
            </a:r>
            <a:r>
              <a:rPr lang="en-US" sz="1125" dirty="0">
                <a:solidFill>
                  <a:srgbClr val="0070C0"/>
                </a:solidFill>
              </a:rPr>
              <a:t> Edition) By Tony Gaddis (Locally Available)</a:t>
            </a:r>
          </a:p>
        </p:txBody>
      </p:sp>
      <p:sp>
        <p:nvSpPr>
          <p:cNvPr id="10" name="Picture Placeholder 9">
            <a:extLst>
              <a:ext uri="{FF2B5EF4-FFF2-40B4-BE49-F238E27FC236}">
                <a16:creationId xmlns:a16="http://schemas.microsoft.com/office/drawing/2014/main" id="{77676217-97FD-491C-872B-A38CCCAD9A98}"/>
              </a:ext>
            </a:extLst>
          </p:cNvPr>
          <p:cNvSpPr>
            <a:spLocks noGrp="1"/>
          </p:cNvSpPr>
          <p:nvPr>
            <p:ph type="pic" sz="quarter" idx="13"/>
          </p:nvPr>
        </p:nvSpPr>
        <p:spPr>
          <a:xfrm>
            <a:off x="2397129" y="4386269"/>
            <a:ext cx="2343151" cy="2219325"/>
          </a:xfrm>
        </p:spPr>
        <p:txBody>
          <a:bodyPr/>
          <a:lstStyle/>
          <a:p>
            <a:endParaRPr lang="en-GB"/>
          </a:p>
        </p:txBody>
      </p:sp>
      <p:sp>
        <p:nvSpPr>
          <p:cNvPr id="12" name="Picture Placeholder 11">
            <a:extLst>
              <a:ext uri="{FF2B5EF4-FFF2-40B4-BE49-F238E27FC236}">
                <a16:creationId xmlns:a16="http://schemas.microsoft.com/office/drawing/2014/main" id="{E5B71756-46AA-4A8F-BA5C-6D05D9B8620E}"/>
              </a:ext>
            </a:extLst>
          </p:cNvPr>
          <p:cNvSpPr>
            <a:spLocks noGrp="1"/>
          </p:cNvSpPr>
          <p:nvPr>
            <p:ph type="pic" sz="quarter" idx="14"/>
          </p:nvPr>
        </p:nvSpPr>
        <p:spPr>
          <a:xfrm>
            <a:off x="6959605" y="4386269"/>
            <a:ext cx="2343151" cy="2219325"/>
          </a:xfrm>
        </p:spPr>
        <p:txBody>
          <a:bodyPr/>
          <a:lstStyle/>
          <a:p>
            <a:endParaRPr lang="en-GB"/>
          </a:p>
        </p:txBody>
      </p:sp>
    </p:spTree>
    <p:extLst>
      <p:ext uri="{BB962C8B-B14F-4D97-AF65-F5344CB8AC3E}">
        <p14:creationId xmlns:p14="http://schemas.microsoft.com/office/powerpoint/2010/main" val="10386759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917455"/>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subhan.ullah@nu.edu.pk"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media.pearsoncmg.com/aw/ecs_kurose_compnetwork_7/cw/content/interactiveanimations/go-back-n-protocol/index.html" TargetMode="External"/><Relationship Id="rId4" Type="http://schemas.openxmlformats.org/officeDocument/2006/relationships/hyperlink" Target="https://computerscience.unicam.it/marcantoni/reti/applet/GoBackProtocol/goback.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media.pearsoncmg.com/aw/ecs_kurose_compnetwork_7/cw/content/interactiveanimations/selective-repeat-protocol/index.html" TargetMode="External"/><Relationship Id="rId4" Type="http://schemas.openxmlformats.org/officeDocument/2006/relationships/hyperlink" Target="https://computerscience.unicam.it/marcantoni/reti/applet/SelectiveRepeatProtocol/selRepProt.html"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lnSpcReduction="10000"/>
          </a:bodyPr>
          <a:lstStyle/>
          <a:p>
            <a:pPr marL="130175" indent="0" algn="ctr">
              <a:lnSpc>
                <a:spcPct val="110000"/>
              </a:lnSpc>
              <a:spcBef>
                <a:spcPct val="0"/>
              </a:spcBef>
              <a:buNone/>
            </a:pPr>
            <a:r>
              <a:rPr lang="en-US" sz="3500" b="1" dirty="0">
                <a:solidFill>
                  <a:srgbClr val="0000A3"/>
                </a:solidFill>
                <a:latin typeface="+mj-lt"/>
                <a:ea typeface="+mj-ea"/>
                <a:cs typeface="Calibri" panose="020F0502020204030204" pitchFamily="34" charset="0"/>
              </a:rPr>
              <a:t>Week9</a:t>
            </a:r>
            <a:r>
              <a:rPr lang="en-US" sz="3500" b="1">
                <a:solidFill>
                  <a:srgbClr val="0000A3"/>
                </a:solidFill>
                <a:latin typeface="+mj-lt"/>
                <a:ea typeface="+mj-ea"/>
                <a:cs typeface="Calibri" panose="020F0502020204030204" pitchFamily="34" charset="0"/>
              </a:rPr>
              <a:t>_Lecture2 </a:t>
            </a:r>
            <a:r>
              <a:rPr lang="en-US" sz="3500" b="1" dirty="0">
                <a:solidFill>
                  <a:srgbClr val="0000A3"/>
                </a:solidFill>
                <a:latin typeface="+mj-lt"/>
                <a:ea typeface="+mj-ea"/>
                <a:cs typeface="Calibri" panose="020F0502020204030204" pitchFamily="34" charset="0"/>
              </a:rPr>
              <a:t>(Chapter3) </a:t>
            </a:r>
          </a:p>
          <a:p>
            <a:pPr marL="130175" indent="0" algn="ctr">
              <a:lnSpc>
                <a:spcPct val="85000"/>
              </a:lnSpc>
              <a:buNone/>
            </a:pPr>
            <a:r>
              <a:rPr lang="en-US" altLang="en-US" sz="4300" dirty="0">
                <a:solidFill>
                  <a:srgbClr val="000099"/>
                </a:solidFill>
              </a:rPr>
              <a:t>Transport Layer</a:t>
            </a:r>
          </a:p>
          <a:p>
            <a:pPr marL="130175" indent="0" algn="ctr">
              <a:buNone/>
            </a:pPr>
            <a:r>
              <a:rPr lang="en-US" sz="3500" dirty="0">
                <a:latin typeface="Calibri" panose="020F0502020204030204" pitchFamily="34" charset="0"/>
                <a:cs typeface="Calibri" panose="020F0502020204030204" pitchFamily="34" charset="0"/>
              </a:rPr>
              <a:t>                           </a:t>
            </a:r>
          </a:p>
          <a:p>
            <a:pPr marL="130175" indent="0" algn="ctr">
              <a:lnSpc>
                <a:spcPct val="110000"/>
              </a:lnSpc>
              <a:spcBef>
                <a:spcPct val="0"/>
              </a:spcBef>
              <a:buNone/>
            </a:pPr>
            <a:r>
              <a:rPr lang="en-US" sz="3500" b="1" dirty="0">
                <a:solidFill>
                  <a:srgbClr val="0000A3"/>
                </a:solidFill>
                <a:latin typeface="+mj-lt"/>
                <a:ea typeface="+mj-ea"/>
                <a:cs typeface="Calibri" panose="020F0502020204030204" pitchFamily="34" charset="0"/>
              </a:rPr>
              <a:t>Subhan Ullah, PhD</a:t>
            </a:r>
          </a:p>
          <a:p>
            <a:pPr marL="130175" indent="0" algn="ctr">
              <a:buNone/>
            </a:pPr>
            <a:r>
              <a:rPr lang="en-US" sz="3300" dirty="0">
                <a:latin typeface="Calibri" panose="020F0502020204030204" pitchFamily="34" charset="0"/>
                <a:cs typeface="Calibri" panose="020F0502020204030204" pitchFamily="34" charset="0"/>
                <a:hlinkClick r:id="rId2"/>
              </a:rPr>
              <a:t>subhan.ullah@nu.edu.pk</a:t>
            </a:r>
            <a:endParaRPr lang="en-US" sz="3300" dirty="0">
              <a:latin typeface="Calibri" panose="020F0502020204030204" pitchFamily="34" charset="0"/>
              <a:cs typeface="Calibri" panose="020F0502020204030204" pitchFamily="34" charset="0"/>
            </a:endParaRPr>
          </a:p>
          <a:p>
            <a:pPr marL="130175" indent="0" algn="ctr">
              <a:buNone/>
            </a:pPr>
            <a:endParaRPr lang="en-US" sz="4600" b="1" dirty="0">
              <a:solidFill>
                <a:srgbClr val="0000A3"/>
              </a:solidFill>
              <a:latin typeface="+mj-lt"/>
              <a:ea typeface="+mj-ea"/>
              <a:cs typeface="Calibri" panose="020F0502020204030204" pitchFamily="34" charset="0"/>
            </a:endParaRPr>
          </a:p>
          <a:p>
            <a:pPr marL="130175" indent="0" algn="ctr">
              <a:lnSpc>
                <a:spcPct val="110000"/>
              </a:lnSpc>
              <a:spcBef>
                <a:spcPct val="0"/>
              </a:spcBef>
              <a:buNone/>
            </a:pPr>
            <a:r>
              <a:rPr lang="en-US" sz="3900" b="1" dirty="0">
                <a:solidFill>
                  <a:srgbClr val="0000A3"/>
                </a:solidFill>
                <a:latin typeface="+mj-lt"/>
                <a:ea typeface="+mj-ea"/>
                <a:cs typeface="Calibri" panose="020F0502020204030204" pitchFamily="34" charset="0"/>
              </a:rPr>
              <a:t>BS(Computer Science) Spring-2024</a:t>
            </a:r>
            <a:endParaRPr lang="en-US" dirty="0"/>
          </a:p>
        </p:txBody>
      </p:sp>
      <p:sp>
        <p:nvSpPr>
          <p:cNvPr id="6" name="Title 5"/>
          <p:cNvSpPr>
            <a:spLocks noGrp="1"/>
          </p:cNvSpPr>
          <p:nvPr>
            <p:ph type="title"/>
          </p:nvPr>
        </p:nvSpPr>
        <p:spPr/>
        <p:txBody>
          <a:bodyPr>
            <a:normAutofit/>
          </a:bodyPr>
          <a:lstStyle/>
          <a:p>
            <a:pPr algn="ctr"/>
            <a:r>
              <a:rPr lang="en-US" sz="5400" u="sng" dirty="0"/>
              <a:t>Computer Networks </a:t>
            </a:r>
          </a:p>
        </p:txBody>
      </p:sp>
      <p:pic>
        <p:nvPicPr>
          <p:cNvPr id="9" name="Picture 8" descr="A close up of a logo&#10;&#10;Description automatically generated">
            <a:extLst>
              <a:ext uri="{FF2B5EF4-FFF2-40B4-BE49-F238E27FC236}">
                <a16:creationId xmlns:a16="http://schemas.microsoft.com/office/drawing/2014/main" id="{DB104364-806D-4D0B-BACF-04FC83E27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9240" y="451821"/>
            <a:ext cx="2194560" cy="548640"/>
          </a:xfrm>
          <a:prstGeom prst="rect">
            <a:avLst/>
          </a:prstGeom>
        </p:spPr>
      </p:pic>
      <p:pic>
        <p:nvPicPr>
          <p:cNvPr id="10" name="Picture 9">
            <a:extLst>
              <a:ext uri="{FF2B5EF4-FFF2-40B4-BE49-F238E27FC236}">
                <a16:creationId xmlns:a16="http://schemas.microsoft.com/office/drawing/2014/main" id="{17A1AC7E-78F7-4460-B8BA-207FE0CD5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451505"/>
            <a:ext cx="2194561" cy="548640"/>
          </a:xfrm>
          <a:prstGeom prst="rect">
            <a:avLst/>
          </a:prstGeom>
        </p:spPr>
      </p:pic>
      <p:sp>
        <p:nvSpPr>
          <p:cNvPr id="8"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a:xfrm>
            <a:off x="9219616" y="6443089"/>
            <a:ext cx="2743200" cy="365125"/>
          </a:xfrm>
        </p:spPr>
        <p:txBody>
          <a:bodyPr/>
          <a:lstStyle/>
          <a:p>
            <a:r>
              <a:rPr lang="en-US" dirty="0"/>
              <a:t>Transport Layer: 3-1</a:t>
            </a:r>
          </a:p>
        </p:txBody>
      </p:sp>
    </p:spTree>
    <p:extLst>
      <p:ext uri="{BB962C8B-B14F-4D97-AF65-F5344CB8AC3E}">
        <p14:creationId xmlns:p14="http://schemas.microsoft.com/office/powerpoint/2010/main" val="901528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grpSp>
        <p:nvGrpSpPr>
          <p:cNvPr id="4" name="Group 3">
            <a:extLst>
              <a:ext uri="{FF2B5EF4-FFF2-40B4-BE49-F238E27FC236}">
                <a16:creationId xmlns:a16="http://schemas.microsoft.com/office/drawing/2014/main" id="{1E77F652-670F-A845-B285-3845722C99C1}"/>
              </a:ext>
            </a:extLst>
          </p:cNvPr>
          <p:cNvGrpSpPr/>
          <p:nvPr/>
        </p:nvGrpSpPr>
        <p:grpSpPr>
          <a:xfrm>
            <a:off x="3188111" y="1436688"/>
            <a:ext cx="8729662" cy="3249612"/>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a:t>
              </a: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t = RTT + L / R</a:t>
              </a:r>
              <a:endParaRPr kumimoji="0" lang="en-US" altLang="en-US" sz="16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 name="Slide Number Placeholder 2">
            <a:extLst>
              <a:ext uri="{FF2B5EF4-FFF2-40B4-BE49-F238E27FC236}">
                <a16:creationId xmlns:a16="http://schemas.microsoft.com/office/drawing/2014/main" id="{144B575B-9218-5E41-8DF6-C242B94C8BE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a:t>
            </a:fld>
            <a:endParaRPr lang="en-US" dirty="0"/>
          </a:p>
        </p:txBody>
      </p:sp>
    </p:spTree>
    <p:extLst>
      <p:ext uri="{BB962C8B-B14F-4D97-AF65-F5344CB8AC3E}">
        <p14:creationId xmlns:p14="http://schemas.microsoft.com/office/powerpoint/2010/main" val="294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rdt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Slide Number Placeholder 2">
            <a:extLst>
              <a:ext uri="{FF2B5EF4-FFF2-40B4-BE49-F238E27FC236}">
                <a16:creationId xmlns:a16="http://schemas.microsoft.com/office/drawing/2014/main" id="{CB5285FE-6F5F-D849-A9CB-EEFE33B31B9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a:t>
            </a:fld>
            <a:endParaRPr lang="en-US" dirty="0"/>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Slide Number Placeholder 2">
            <a:extLst>
              <a:ext uri="{FF2B5EF4-FFF2-40B4-BE49-F238E27FC236}">
                <a16:creationId xmlns:a16="http://schemas.microsoft.com/office/drawing/2014/main" id="{1DCC9415-F6BD-EB4B-8CBA-8543440AF9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a:t>
            </a:fld>
            <a:endParaRPr lang="en-US" dirty="0"/>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a:extLst>
              <a:ext uri="{FF2B5EF4-FFF2-40B4-BE49-F238E27FC236}">
                <a16:creationId xmlns:a16="http://schemas.microsoft.com/office/drawing/2014/main" id="{5140CCE3-35CF-C249-B39A-9608764C93D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a:t>
            </a:fld>
            <a:endParaRPr lang="en-US" dirty="0"/>
          </a:p>
        </p:txBody>
      </p:sp>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14</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15</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16</a:t>
            </a:fld>
            <a:endParaRPr lang="en-US" dirty="0"/>
          </a:p>
        </p:txBody>
      </p:sp>
      <p:sp>
        <p:nvSpPr>
          <p:cNvPr id="84" name="TextBox 83"/>
          <p:cNvSpPr txBox="1"/>
          <p:nvPr/>
        </p:nvSpPr>
        <p:spPr>
          <a:xfrm>
            <a:off x="0" y="6505575"/>
            <a:ext cx="7141699" cy="400110"/>
          </a:xfrm>
          <a:prstGeom prst="rect">
            <a:avLst/>
          </a:prstGeom>
          <a:noFill/>
        </p:spPr>
        <p:txBody>
          <a:bodyPr wrap="none" rtlCol="0">
            <a:spAutoFit/>
          </a:bodyPr>
          <a:lstStyle/>
          <a:p>
            <a:r>
              <a:rPr lang="en-US" sz="1000" dirty="0">
                <a:hlinkClick r:id="rId4"/>
              </a:rPr>
              <a:t>https://computerscience.unicam.it/marcantoni/reti/applet/GoBackProtocol/goback.html</a:t>
            </a:r>
            <a:endParaRPr lang="en-US" sz="1000" dirty="0"/>
          </a:p>
          <a:p>
            <a:r>
              <a:rPr lang="en-US" sz="1000" dirty="0">
                <a:hlinkClick r:id="rId5"/>
              </a:rPr>
              <a:t>https://media.pearsoncmg.com/aw/ecs_kurose_compnetwork_7/cw/content/interactiveanimations/go-back-n-protocol/index.html</a:t>
            </a:r>
            <a:r>
              <a:rPr lang="en-US" sz="1000" dirty="0"/>
              <a:t>  </a:t>
            </a:r>
          </a:p>
        </p:txBody>
      </p:sp>
      <p:sp>
        <p:nvSpPr>
          <p:cNvPr id="85" name="TextBox 84"/>
          <p:cNvSpPr txBox="1"/>
          <p:nvPr/>
        </p:nvSpPr>
        <p:spPr>
          <a:xfrm>
            <a:off x="40969" y="6286778"/>
            <a:ext cx="2264081" cy="369332"/>
          </a:xfrm>
          <a:prstGeom prst="rect">
            <a:avLst/>
          </a:prstGeom>
          <a:noFill/>
        </p:spPr>
        <p:txBody>
          <a:bodyPr wrap="none" rtlCol="0">
            <a:spAutoFit/>
          </a:bodyPr>
          <a:lstStyle/>
          <a:p>
            <a:r>
              <a:rPr lang="en-US" dirty="0"/>
              <a:t>Applets for Go-Back-N</a:t>
            </a:r>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P spid="8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GBN: sender extended FSM</a:t>
            </a:r>
          </a:p>
        </p:txBody>
      </p:sp>
      <p:sp>
        <p:nvSpPr>
          <p:cNvPr id="5" name="Slide Number Placeholder 4"/>
          <p:cNvSpPr>
            <a:spLocks noGrp="1"/>
          </p:cNvSpPr>
          <p:nvPr>
            <p:ph type="sldNum" sz="quarter" idx="4"/>
          </p:nvPr>
        </p:nvSpPr>
        <p:spPr/>
        <p:txBody>
          <a:bodyPr/>
          <a:lstStyle/>
          <a:p>
            <a:r>
              <a:rPr lang="en-US"/>
              <a:t>Transport Layer: 3-</a:t>
            </a:r>
            <a:fld id="{C4204591-24BD-A542-B9D5-F8D8A88D2FEE}" type="slidenum">
              <a:rPr lang="en-US" smtClean="0"/>
              <a:pPr/>
              <a:t>17</a:t>
            </a:fld>
            <a:endParaRPr lang="en-US" dirty="0"/>
          </a:p>
        </p:txBody>
      </p:sp>
      <p:grpSp>
        <p:nvGrpSpPr>
          <p:cNvPr id="8" name="Grouper 39"/>
          <p:cNvGrpSpPr>
            <a:grpSpLocks/>
          </p:cNvGrpSpPr>
          <p:nvPr/>
        </p:nvGrpSpPr>
        <p:grpSpPr bwMode="auto">
          <a:xfrm>
            <a:off x="1658790" y="5006100"/>
            <a:ext cx="2816225" cy="1692275"/>
            <a:chOff x="1712215" y="1371595"/>
            <a:chExt cx="1424685" cy="1691990"/>
          </a:xfrm>
        </p:grpSpPr>
        <p:sp>
          <p:nvSpPr>
            <p:cNvPr id="9" name="Line 36"/>
            <p:cNvSpPr>
              <a:spLocks noChangeShapeType="1"/>
            </p:cNvSpPr>
            <p:nvPr/>
          </p:nvSpPr>
          <p:spPr bwMode="auto">
            <a:xfrm>
              <a:off x="3124200" y="1371595"/>
              <a:ext cx="12700" cy="169199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Text Box 31"/>
            <p:cNvSpPr txBox="1">
              <a:spLocks noChangeArrowheads="1"/>
            </p:cNvSpPr>
            <p:nvPr/>
          </p:nvSpPr>
          <p:spPr bwMode="auto">
            <a:xfrm>
              <a:off x="1712215" y="1447800"/>
              <a:ext cx="141226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Cumulative ACKs, receiver only </a:t>
              </a:r>
            </a:p>
            <a:p>
              <a:pPr eaLnBrk="1" hangingPunct="1">
                <a:spcBef>
                  <a:spcPct val="0"/>
                </a:spcBef>
                <a:buFontTx/>
                <a:buNone/>
              </a:pPr>
              <a:r>
                <a:rPr lang="en-US" altLang="en-US" sz="1400">
                  <a:solidFill>
                    <a:srgbClr val="CC0000"/>
                  </a:solidFill>
                  <a:latin typeface="Tahoma" panose="020B0604030504040204" pitchFamily="34" charset="0"/>
                </a:rPr>
                <a:t>ACKs when packets delivered </a:t>
              </a:r>
            </a:p>
            <a:p>
              <a:pPr eaLnBrk="1" hangingPunct="1">
                <a:spcBef>
                  <a:spcPct val="0"/>
                </a:spcBef>
                <a:buFontTx/>
                <a:buNone/>
              </a:pPr>
              <a:r>
                <a:rPr lang="en-US" altLang="en-US" sz="1400">
                  <a:solidFill>
                    <a:srgbClr val="CC0000"/>
                  </a:solidFill>
                  <a:latin typeface="Tahoma" panose="020B0604030504040204" pitchFamily="34" charset="0"/>
                </a:rPr>
                <a:t>in order. </a:t>
              </a:r>
            </a:p>
            <a:p>
              <a:pPr eaLnBrk="1" hangingPunct="1">
                <a:spcBef>
                  <a:spcPct val="0"/>
                </a:spcBef>
                <a:buFontTx/>
                <a:buNone/>
              </a:pPr>
              <a:endParaRPr lang="en-US" altLang="en-US" sz="1400">
                <a:solidFill>
                  <a:srgbClr val="CC0000"/>
                </a:solidFill>
                <a:latin typeface="Tahoma" panose="020B0604030504040204" pitchFamily="34" charset="0"/>
              </a:endParaRPr>
            </a:p>
            <a:p>
              <a:pPr eaLnBrk="1" hangingPunct="1">
                <a:spcBef>
                  <a:spcPct val="0"/>
                </a:spcBef>
                <a:buFontTx/>
                <a:buNone/>
              </a:pPr>
              <a:r>
                <a:rPr lang="en-US" altLang="en-US" sz="1400">
                  <a:solidFill>
                    <a:srgbClr val="CC0000"/>
                  </a:solidFill>
                  <a:latin typeface="Tahoma" panose="020B0604030504040204" pitchFamily="34" charset="0"/>
                </a:rPr>
                <a:t>Here we need to update base</a:t>
              </a:r>
            </a:p>
            <a:p>
              <a:pPr eaLnBrk="1" hangingPunct="1">
                <a:spcBef>
                  <a:spcPct val="0"/>
                </a:spcBef>
                <a:buFontTx/>
                <a:buNone/>
              </a:pPr>
              <a:r>
                <a:rPr lang="en-US" altLang="en-US" sz="1400">
                  <a:solidFill>
                    <a:srgbClr val="CC0000"/>
                  </a:solidFill>
                  <a:latin typeface="Tahoma" panose="020B0604030504040204" pitchFamily="34" charset="0"/>
                </a:rPr>
                <a:t>and stop timer if nothing to send</a:t>
              </a:r>
            </a:p>
            <a:p>
              <a:pPr eaLnBrk="1" hangingPunct="1">
                <a:spcBef>
                  <a:spcPct val="0"/>
                </a:spcBef>
                <a:buFontTx/>
                <a:buNone/>
              </a:pPr>
              <a:r>
                <a:rPr lang="en-US" altLang="en-US" sz="1400">
                  <a:solidFill>
                    <a:srgbClr val="CC0000"/>
                  </a:solidFill>
                  <a:latin typeface="Tahoma" panose="020B0604030504040204" pitchFamily="34" charset="0"/>
                </a:rPr>
                <a:t>or restart if some pckts left</a:t>
              </a:r>
            </a:p>
          </p:txBody>
        </p:sp>
      </p:grpSp>
      <p:sp>
        <p:nvSpPr>
          <p:cNvPr id="11" name="Rectangle 2"/>
          <p:cNvSpPr txBox="1">
            <a:spLocks noChangeArrowheads="1"/>
          </p:cNvSpPr>
          <p:nvPr/>
        </p:nvSpPr>
        <p:spPr>
          <a:xfrm>
            <a:off x="1722290" y="489663"/>
            <a:ext cx="7772400" cy="700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a:defRPr/>
            </a:pPr>
            <a:endParaRPr lang="en-US" dirty="0"/>
          </a:p>
        </p:txBody>
      </p:sp>
      <p:grpSp>
        <p:nvGrpSpPr>
          <p:cNvPr id="12" name="Group 3"/>
          <p:cNvGrpSpPr>
            <a:grpSpLocks/>
          </p:cNvGrpSpPr>
          <p:nvPr/>
        </p:nvGrpSpPr>
        <p:grpSpPr bwMode="auto">
          <a:xfrm>
            <a:off x="4916340" y="4025025"/>
            <a:ext cx="857250" cy="657225"/>
            <a:chOff x="2004" y="2515"/>
            <a:chExt cx="540" cy="414"/>
          </a:xfrm>
        </p:grpSpPr>
        <p:sp>
          <p:nvSpPr>
            <p:cNvPr id="13" name="Oval 4"/>
            <p:cNvSpPr>
              <a:spLocks noChangeArrowheads="1"/>
            </p:cNvSpPr>
            <p:nvPr/>
          </p:nvSpPr>
          <p:spPr bwMode="auto">
            <a:xfrm>
              <a:off x="2004" y="2515"/>
              <a:ext cx="420" cy="414"/>
            </a:xfrm>
            <a:prstGeom prst="ellipse">
              <a:avLst/>
            </a:prstGeom>
            <a:solidFill>
              <a:srgbClr val="FFFFFF"/>
            </a:solidFill>
            <a:ln w="1905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p>
          </p:txBody>
        </p:sp>
        <p:sp>
          <p:nvSpPr>
            <p:cNvPr id="14" name="Text Box 5"/>
            <p:cNvSpPr txBox="1">
              <a:spLocks noChangeArrowheads="1"/>
            </p:cNvSpPr>
            <p:nvPr/>
          </p:nvSpPr>
          <p:spPr bwMode="auto">
            <a:xfrm>
              <a:off x="2040" y="2611"/>
              <a:ext cx="504"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t>Wait</a:t>
              </a:r>
              <a:endParaRPr lang="en-US" altLang="en-US" sz="1600">
                <a:latin typeface="Times New Roman" panose="02020603050405020304" pitchFamily="18" charset="0"/>
              </a:endParaRPr>
            </a:p>
          </p:txBody>
        </p:sp>
      </p:grpSp>
      <p:sp>
        <p:nvSpPr>
          <p:cNvPr id="15" name="Line 6"/>
          <p:cNvSpPr>
            <a:spLocks noChangeShapeType="1"/>
          </p:cNvSpPr>
          <p:nvPr/>
        </p:nvSpPr>
        <p:spPr bwMode="auto">
          <a:xfrm>
            <a:off x="3306615" y="3112213"/>
            <a:ext cx="1624013" cy="1069975"/>
          </a:xfrm>
          <a:prstGeom prst="line">
            <a:avLst/>
          </a:prstGeom>
          <a:noFill/>
          <a:ln w="28575">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7"/>
          <p:cNvSpPr txBox="1">
            <a:spLocks noChangeArrowheads="1"/>
          </p:cNvSpPr>
          <p:nvPr/>
        </p:nvSpPr>
        <p:spPr bwMode="auto">
          <a:xfrm>
            <a:off x="6029178" y="4091700"/>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start_timer</a:t>
            </a:r>
          </a:p>
          <a:p>
            <a:pPr eaLnBrk="1" hangingPunct="1">
              <a:spcBef>
                <a:spcPct val="0"/>
              </a:spcBef>
              <a:buFontTx/>
              <a:buNone/>
            </a:pPr>
            <a:r>
              <a:rPr lang="en-US" altLang="en-US" sz="1400"/>
              <a:t>udt_send(sndpkt[base])</a:t>
            </a:r>
          </a:p>
          <a:p>
            <a:pPr eaLnBrk="1" hangingPunct="1">
              <a:spcBef>
                <a:spcPct val="0"/>
              </a:spcBef>
              <a:buFontTx/>
              <a:buNone/>
            </a:pPr>
            <a:r>
              <a:rPr lang="en-US" altLang="en-US" sz="1400"/>
              <a:t>udt_send(sndpkt[base+1])</a:t>
            </a:r>
          </a:p>
          <a:p>
            <a:pPr eaLnBrk="1" hangingPunct="1">
              <a:spcBef>
                <a:spcPct val="0"/>
              </a:spcBef>
              <a:buFontTx/>
              <a:buNone/>
            </a:pPr>
            <a:r>
              <a:rPr lang="en-US" altLang="en-US" sz="1400"/>
              <a:t>…</a:t>
            </a:r>
          </a:p>
          <a:p>
            <a:pPr eaLnBrk="1" hangingPunct="1">
              <a:spcBef>
                <a:spcPct val="0"/>
              </a:spcBef>
              <a:buFontTx/>
              <a:buNone/>
            </a:pPr>
            <a:r>
              <a:rPr lang="en-US" altLang="en-US" sz="1400"/>
              <a:t>udt_send(sndpkt[nextseqnum-1])</a:t>
            </a:r>
          </a:p>
          <a:p>
            <a:pPr eaLnBrk="1" hangingPunct="1">
              <a:spcBef>
                <a:spcPct val="0"/>
              </a:spcBef>
              <a:buFontTx/>
              <a:buNone/>
            </a:pPr>
            <a:endParaRPr lang="en-US" altLang="en-US" sz="1400">
              <a:latin typeface="Times New Roman" panose="02020603050405020304" pitchFamily="18" charset="0"/>
            </a:endParaRPr>
          </a:p>
        </p:txBody>
      </p:sp>
      <p:sp>
        <p:nvSpPr>
          <p:cNvPr id="17" name="Text Box 8"/>
          <p:cNvSpPr txBox="1">
            <a:spLocks noChangeArrowheads="1"/>
          </p:cNvSpPr>
          <p:nvPr/>
        </p:nvSpPr>
        <p:spPr bwMode="auto">
          <a:xfrm>
            <a:off x="6051403" y="3856750"/>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timeout</a:t>
            </a:r>
            <a:endParaRPr lang="en-US" altLang="en-US" sz="1400">
              <a:latin typeface="Times New Roman" panose="02020603050405020304" pitchFamily="18" charset="0"/>
            </a:endParaRPr>
          </a:p>
          <a:p>
            <a:pPr eaLnBrk="1" hangingPunct="1">
              <a:spcBef>
                <a:spcPct val="0"/>
              </a:spcBef>
              <a:buFontTx/>
              <a:buNone/>
            </a:pPr>
            <a:endParaRPr lang="en-US" altLang="en-US" sz="1400">
              <a:latin typeface="Times New Roman" panose="02020603050405020304" pitchFamily="18" charset="0"/>
            </a:endParaRPr>
          </a:p>
        </p:txBody>
      </p:sp>
      <p:sp>
        <p:nvSpPr>
          <p:cNvPr id="18" name="Line 9"/>
          <p:cNvSpPr>
            <a:spLocks noChangeShapeType="1"/>
          </p:cNvSpPr>
          <p:nvPr/>
        </p:nvSpPr>
        <p:spPr bwMode="auto">
          <a:xfrm>
            <a:off x="6135540" y="4132975"/>
            <a:ext cx="16192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Freeform 10"/>
          <p:cNvSpPr>
            <a:spLocks/>
          </p:cNvSpPr>
          <p:nvPr/>
        </p:nvSpPr>
        <p:spPr bwMode="auto">
          <a:xfrm>
            <a:off x="5638653" y="3780550"/>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Text Box 11"/>
          <p:cNvSpPr txBox="1">
            <a:spLocks noChangeArrowheads="1"/>
          </p:cNvSpPr>
          <p:nvPr/>
        </p:nvSpPr>
        <p:spPr bwMode="auto">
          <a:xfrm>
            <a:off x="4471840" y="1351675"/>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rdt_send(data)</a:t>
            </a:r>
            <a:r>
              <a:rPr lang="en-US" altLang="en-US" sz="1000"/>
              <a:t> </a:t>
            </a:r>
            <a:endParaRPr lang="en-US" altLang="en-US" sz="2400">
              <a:latin typeface="Times New Roman" panose="02020603050405020304" pitchFamily="18" charset="0"/>
            </a:endParaRPr>
          </a:p>
        </p:txBody>
      </p:sp>
      <p:sp>
        <p:nvSpPr>
          <p:cNvPr id="21" name="Line 12"/>
          <p:cNvSpPr>
            <a:spLocks noChangeShapeType="1"/>
          </p:cNvSpPr>
          <p:nvPr/>
        </p:nvSpPr>
        <p:spPr bwMode="auto">
          <a:xfrm>
            <a:off x="4579790" y="1670763"/>
            <a:ext cx="19145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Text Box 13"/>
          <p:cNvSpPr txBox="1">
            <a:spLocks noChangeArrowheads="1"/>
          </p:cNvSpPr>
          <p:nvPr/>
        </p:nvSpPr>
        <p:spPr bwMode="auto">
          <a:xfrm>
            <a:off x="4471840" y="1692988"/>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if (nextseqnum &lt; base+N) {</a:t>
            </a:r>
          </a:p>
          <a:p>
            <a:pPr eaLnBrk="1" hangingPunct="1">
              <a:spcBef>
                <a:spcPct val="0"/>
              </a:spcBef>
              <a:buFontTx/>
              <a:buNone/>
            </a:pPr>
            <a:r>
              <a:rPr lang="en-US" altLang="en-US" sz="1400"/>
              <a:t>    sndpkt[nextseqnum] = make_pkt(nextseqnum,data,chksum)</a:t>
            </a:r>
          </a:p>
          <a:p>
            <a:pPr eaLnBrk="1" hangingPunct="1">
              <a:spcBef>
                <a:spcPct val="0"/>
              </a:spcBef>
              <a:buFontTx/>
              <a:buNone/>
            </a:pPr>
            <a:r>
              <a:rPr lang="en-US" altLang="en-US" sz="1400"/>
              <a:t>    udt_send(sndpkt[nextseqnum])</a:t>
            </a:r>
          </a:p>
          <a:p>
            <a:pPr eaLnBrk="1" hangingPunct="1">
              <a:spcBef>
                <a:spcPct val="0"/>
              </a:spcBef>
              <a:buFontTx/>
              <a:buNone/>
            </a:pPr>
            <a:r>
              <a:rPr lang="en-US" altLang="en-US" sz="1400"/>
              <a:t>    if (base == nextseqnum)</a:t>
            </a:r>
          </a:p>
          <a:p>
            <a:pPr eaLnBrk="1" hangingPunct="1">
              <a:spcBef>
                <a:spcPct val="0"/>
              </a:spcBef>
              <a:buFontTx/>
              <a:buNone/>
            </a:pPr>
            <a:r>
              <a:rPr lang="en-US" altLang="en-US" sz="1400"/>
              <a:t>       start_timer</a:t>
            </a:r>
          </a:p>
          <a:p>
            <a:pPr eaLnBrk="1" hangingPunct="1">
              <a:spcBef>
                <a:spcPct val="0"/>
              </a:spcBef>
              <a:buFontTx/>
              <a:buNone/>
            </a:pPr>
            <a:r>
              <a:rPr lang="en-US" altLang="en-US" sz="1400"/>
              <a:t>    nextseqnum++</a:t>
            </a:r>
          </a:p>
          <a:p>
            <a:pPr eaLnBrk="1" hangingPunct="1">
              <a:spcBef>
                <a:spcPct val="0"/>
              </a:spcBef>
              <a:buFontTx/>
              <a:buNone/>
            </a:pPr>
            <a:r>
              <a:rPr lang="en-US" altLang="en-US" sz="1400"/>
              <a:t>    }</a:t>
            </a:r>
          </a:p>
          <a:p>
            <a:pPr eaLnBrk="1" hangingPunct="1">
              <a:spcBef>
                <a:spcPct val="0"/>
              </a:spcBef>
              <a:buFontTx/>
              <a:buNone/>
            </a:pPr>
            <a:r>
              <a:rPr lang="en-US" altLang="en-US" sz="1400"/>
              <a:t>else</a:t>
            </a:r>
          </a:p>
          <a:p>
            <a:pPr eaLnBrk="1" hangingPunct="1">
              <a:spcBef>
                <a:spcPct val="0"/>
              </a:spcBef>
              <a:buFontTx/>
              <a:buNone/>
            </a:pPr>
            <a:r>
              <a:rPr lang="en-US" altLang="en-US" sz="1400"/>
              <a:t>  refuse_data(data)</a:t>
            </a:r>
            <a:endParaRPr lang="en-US" altLang="en-US" sz="1400">
              <a:latin typeface="Times New Roman" panose="02020603050405020304" pitchFamily="18" charset="0"/>
            </a:endParaRPr>
          </a:p>
        </p:txBody>
      </p:sp>
      <p:sp>
        <p:nvSpPr>
          <p:cNvPr id="23" name="Freeform 14"/>
          <p:cNvSpPr>
            <a:spLocks/>
          </p:cNvSpPr>
          <p:nvPr/>
        </p:nvSpPr>
        <p:spPr bwMode="auto">
          <a:xfrm rot="5142103" flipH="1">
            <a:off x="5065566" y="3215400"/>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Text Box 15"/>
          <p:cNvSpPr txBox="1">
            <a:spLocks noChangeArrowheads="1"/>
          </p:cNvSpPr>
          <p:nvPr/>
        </p:nvSpPr>
        <p:spPr bwMode="auto">
          <a:xfrm>
            <a:off x="4478190" y="5625225"/>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dirty="0"/>
              <a:t>base = </a:t>
            </a:r>
            <a:r>
              <a:rPr lang="en-US" altLang="en-US" sz="1400" dirty="0" err="1"/>
              <a:t>getacknum</a:t>
            </a:r>
            <a:r>
              <a:rPr lang="en-US" altLang="en-US" sz="1400" dirty="0"/>
              <a:t>(</a:t>
            </a:r>
            <a:r>
              <a:rPr lang="en-US" altLang="en-US" sz="1400" dirty="0" err="1"/>
              <a:t>rcvpkt</a:t>
            </a:r>
            <a:r>
              <a:rPr lang="en-US" altLang="en-US" sz="1400" dirty="0"/>
              <a:t>)+1</a:t>
            </a:r>
          </a:p>
          <a:p>
            <a:pPr eaLnBrk="1" hangingPunct="1">
              <a:spcBef>
                <a:spcPct val="0"/>
              </a:spcBef>
              <a:buFontTx/>
              <a:buNone/>
            </a:pPr>
            <a:r>
              <a:rPr lang="en-US" altLang="en-US" sz="1400" dirty="0"/>
              <a:t>If (base == </a:t>
            </a:r>
            <a:r>
              <a:rPr lang="en-US" altLang="en-US" sz="1400" dirty="0" err="1"/>
              <a:t>nextseqnum</a:t>
            </a:r>
            <a:r>
              <a:rPr lang="en-US" altLang="en-US" sz="1400" dirty="0"/>
              <a:t>)</a:t>
            </a:r>
          </a:p>
          <a:p>
            <a:pPr eaLnBrk="1" hangingPunct="1">
              <a:spcBef>
                <a:spcPct val="0"/>
              </a:spcBef>
              <a:buFontTx/>
              <a:buNone/>
            </a:pPr>
            <a:r>
              <a:rPr lang="en-US" altLang="en-US" sz="1400" dirty="0"/>
              <a:t>    </a:t>
            </a:r>
            <a:r>
              <a:rPr lang="en-US" altLang="en-US" sz="1400" dirty="0" err="1"/>
              <a:t>stop_timer</a:t>
            </a:r>
            <a:endParaRPr lang="en-US" altLang="en-US" sz="1400" dirty="0"/>
          </a:p>
          <a:p>
            <a:pPr eaLnBrk="1" hangingPunct="1">
              <a:spcBef>
                <a:spcPct val="0"/>
              </a:spcBef>
              <a:buFontTx/>
              <a:buNone/>
            </a:pPr>
            <a:r>
              <a:rPr lang="en-US" altLang="en-US" sz="1400" dirty="0"/>
              <a:t>  else</a:t>
            </a:r>
          </a:p>
          <a:p>
            <a:pPr eaLnBrk="1" hangingPunct="1">
              <a:spcBef>
                <a:spcPct val="0"/>
              </a:spcBef>
              <a:buFontTx/>
              <a:buNone/>
            </a:pPr>
            <a:r>
              <a:rPr lang="en-US" altLang="en-US" sz="1400" dirty="0"/>
              <a:t>    </a:t>
            </a:r>
            <a:r>
              <a:rPr lang="en-US" altLang="en-US" sz="1400" dirty="0" err="1"/>
              <a:t>start_timer</a:t>
            </a:r>
            <a:endParaRPr lang="en-US" altLang="en-US" sz="1400" dirty="0">
              <a:latin typeface="Times New Roman" panose="02020603050405020304" pitchFamily="18" charset="0"/>
            </a:endParaRPr>
          </a:p>
        </p:txBody>
      </p:sp>
      <p:sp>
        <p:nvSpPr>
          <p:cNvPr id="25" name="Text Box 16"/>
          <p:cNvSpPr txBox="1">
            <a:spLocks noChangeArrowheads="1"/>
          </p:cNvSpPr>
          <p:nvPr/>
        </p:nvSpPr>
        <p:spPr bwMode="auto">
          <a:xfrm>
            <a:off x="4490890" y="5125163"/>
            <a:ext cx="28336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rdt_rcv(rcvpkt) &amp;&amp; </a:t>
            </a:r>
          </a:p>
          <a:p>
            <a:pPr eaLnBrk="1" hangingPunct="1">
              <a:spcBef>
                <a:spcPct val="0"/>
              </a:spcBef>
              <a:buFontTx/>
              <a:buNone/>
            </a:pPr>
            <a:r>
              <a:rPr lang="en-US" altLang="en-US" sz="1400"/>
              <a:t>   notcorrupt(rcvpkt) </a:t>
            </a:r>
          </a:p>
          <a:p>
            <a:pPr eaLnBrk="1" hangingPunct="1">
              <a:spcBef>
                <a:spcPct val="0"/>
              </a:spcBef>
              <a:buFontTx/>
              <a:buNone/>
            </a:pPr>
            <a:endParaRPr lang="en-US" altLang="en-US" sz="1400">
              <a:latin typeface="Times New Roman" panose="02020603050405020304" pitchFamily="18" charset="0"/>
            </a:endParaRPr>
          </a:p>
        </p:txBody>
      </p:sp>
      <p:sp>
        <p:nvSpPr>
          <p:cNvPr id="26" name="Line 17"/>
          <p:cNvSpPr>
            <a:spLocks noChangeShapeType="1"/>
          </p:cNvSpPr>
          <p:nvPr/>
        </p:nvSpPr>
        <p:spPr bwMode="auto">
          <a:xfrm>
            <a:off x="4582965" y="5649038"/>
            <a:ext cx="1619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Freeform 18"/>
          <p:cNvSpPr>
            <a:spLocks/>
          </p:cNvSpPr>
          <p:nvPr/>
        </p:nvSpPr>
        <p:spPr bwMode="auto">
          <a:xfrm>
            <a:off x="4782990" y="4728288"/>
            <a:ext cx="1054100" cy="674687"/>
          </a:xfrm>
          <a:custGeom>
            <a:avLst/>
            <a:gdLst>
              <a:gd name="T0" fmla="*/ 2147483647 w 664"/>
              <a:gd name="T1" fmla="*/ 2147483647 h 425"/>
              <a:gd name="T2" fmla="*/ 2147483647 w 664"/>
              <a:gd name="T3" fmla="*/ 0 h 425"/>
              <a:gd name="T4" fmla="*/ 0 60000 65536"/>
              <a:gd name="T5" fmla="*/ 0 60000 65536"/>
              <a:gd name="T6" fmla="*/ 0 w 664"/>
              <a:gd name="T7" fmla="*/ 0 h 425"/>
              <a:gd name="T8" fmla="*/ 664 w 664"/>
              <a:gd name="T9" fmla="*/ 425 h 425"/>
            </a:gdLst>
            <a:ahLst/>
            <a:cxnLst>
              <a:cxn ang="T4">
                <a:pos x="T0" y="T1"/>
              </a:cxn>
              <a:cxn ang="T5">
                <a:pos x="T2" y="T3"/>
              </a:cxn>
            </a:cxnLst>
            <a:rect l="T6" t="T7" r="T8" b="T9"/>
            <a:pathLst>
              <a:path w="664" h="425">
                <a:moveTo>
                  <a:pt x="241" y="20"/>
                </a:moveTo>
                <a:cubicBezTo>
                  <a:pt x="0" y="393"/>
                  <a:pt x="664" y="425"/>
                  <a:pt x="388" y="0"/>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Line 19"/>
          <p:cNvSpPr>
            <a:spLocks noChangeShapeType="1"/>
          </p:cNvSpPr>
          <p:nvPr/>
        </p:nvSpPr>
        <p:spPr bwMode="auto">
          <a:xfrm>
            <a:off x="2892278" y="3539250"/>
            <a:ext cx="8032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Text Box 20"/>
          <p:cNvSpPr txBox="1">
            <a:spLocks noChangeArrowheads="1"/>
          </p:cNvSpPr>
          <p:nvPr/>
        </p:nvSpPr>
        <p:spPr bwMode="auto">
          <a:xfrm>
            <a:off x="2765278" y="3509088"/>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base=1</a:t>
            </a:r>
          </a:p>
          <a:p>
            <a:pPr eaLnBrk="1" hangingPunct="1">
              <a:spcBef>
                <a:spcPct val="0"/>
              </a:spcBef>
              <a:buFontTx/>
              <a:buNone/>
            </a:pPr>
            <a:r>
              <a:rPr lang="en-US" altLang="en-US" sz="1400"/>
              <a:t>nextseqnum=1</a:t>
            </a:r>
            <a:endParaRPr lang="en-US" altLang="en-US" sz="1400">
              <a:latin typeface="Times New Roman" panose="02020603050405020304" pitchFamily="18" charset="0"/>
            </a:endParaRPr>
          </a:p>
          <a:p>
            <a:pPr eaLnBrk="1" hangingPunct="1">
              <a:spcBef>
                <a:spcPct val="0"/>
              </a:spcBef>
              <a:buFontTx/>
              <a:buNone/>
            </a:pPr>
            <a:endParaRPr lang="en-US" altLang="en-US" sz="2400">
              <a:latin typeface="Times New Roman" panose="02020603050405020304" pitchFamily="18" charset="0"/>
            </a:endParaRPr>
          </a:p>
        </p:txBody>
      </p:sp>
      <p:sp>
        <p:nvSpPr>
          <p:cNvPr id="30" name="Text Box 21"/>
          <p:cNvSpPr txBox="1">
            <a:spLocks noChangeArrowheads="1"/>
          </p:cNvSpPr>
          <p:nvPr/>
        </p:nvSpPr>
        <p:spPr bwMode="auto">
          <a:xfrm>
            <a:off x="2528740" y="4571125"/>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rdt_rcv(rcvpkt) </a:t>
            </a:r>
          </a:p>
          <a:p>
            <a:pPr eaLnBrk="1" hangingPunct="1">
              <a:spcBef>
                <a:spcPct val="0"/>
              </a:spcBef>
              <a:buFontTx/>
              <a:buNone/>
            </a:pPr>
            <a:r>
              <a:rPr lang="en-US" altLang="en-US" sz="1400"/>
              <a:t>   &amp;&amp; corrupt(rcvpkt)</a:t>
            </a:r>
            <a:r>
              <a:rPr lang="en-US" altLang="en-US" sz="1000"/>
              <a:t> </a:t>
            </a:r>
          </a:p>
          <a:p>
            <a:pPr eaLnBrk="1" hangingPunct="1">
              <a:spcBef>
                <a:spcPct val="0"/>
              </a:spcBef>
              <a:buFontTx/>
              <a:buNone/>
            </a:pPr>
            <a:endParaRPr lang="en-US" altLang="en-US" sz="2400">
              <a:latin typeface="Times New Roman" panose="02020603050405020304" pitchFamily="18" charset="0"/>
            </a:endParaRPr>
          </a:p>
        </p:txBody>
      </p:sp>
      <p:sp>
        <p:nvSpPr>
          <p:cNvPr id="31" name="Line 22"/>
          <p:cNvSpPr>
            <a:spLocks noChangeShapeType="1"/>
          </p:cNvSpPr>
          <p:nvPr/>
        </p:nvSpPr>
        <p:spPr bwMode="auto">
          <a:xfrm flipV="1">
            <a:off x="2620815" y="5069600"/>
            <a:ext cx="15208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Freeform 23"/>
          <p:cNvSpPr>
            <a:spLocks/>
          </p:cNvSpPr>
          <p:nvPr/>
        </p:nvSpPr>
        <p:spPr bwMode="auto">
          <a:xfrm>
            <a:off x="4176565" y="4502863"/>
            <a:ext cx="695325" cy="638175"/>
          </a:xfrm>
          <a:custGeom>
            <a:avLst/>
            <a:gdLst>
              <a:gd name="T0" fmla="*/ 2147483647 w 1095"/>
              <a:gd name="T1" fmla="*/ 0 h 1005"/>
              <a:gd name="T2" fmla="*/ 2147483647 w 1095"/>
              <a:gd name="T3" fmla="*/ 2147483647 h 1005"/>
              <a:gd name="T4" fmla="*/ 0 60000 65536"/>
              <a:gd name="T5" fmla="*/ 0 60000 65536"/>
              <a:gd name="T6" fmla="*/ 0 w 1095"/>
              <a:gd name="T7" fmla="*/ 0 h 1005"/>
              <a:gd name="T8" fmla="*/ 1095 w 1095"/>
              <a:gd name="T9" fmla="*/ 1005 h 1005"/>
            </a:gdLst>
            <a:ahLst/>
            <a:cxnLst>
              <a:cxn ang="T4">
                <a:pos x="T0" y="T1"/>
              </a:cxn>
              <a:cxn ang="T5">
                <a:pos x="T2" y="T3"/>
              </a:cxn>
            </a:cxnLst>
            <a:rect l="T6" t="T7" r="T8" b="T9"/>
            <a:pathLst>
              <a:path w="1095" h="1005">
                <a:moveTo>
                  <a:pt x="1005" y="0"/>
                </a:moveTo>
                <a:cubicBezTo>
                  <a:pt x="0" y="30"/>
                  <a:pt x="645" y="1005"/>
                  <a:pt x="1095" y="165"/>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Text Box 24"/>
          <p:cNvSpPr txBox="1">
            <a:spLocks noChangeArrowheads="1"/>
          </p:cNvSpPr>
          <p:nvPr/>
        </p:nvSpPr>
        <p:spPr bwMode="auto">
          <a:xfrm>
            <a:off x="2808140" y="320905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latin typeface="Symbol" panose="05050102010706020507" pitchFamily="18" charset="2"/>
              </a:rPr>
              <a:t>L</a:t>
            </a:r>
          </a:p>
        </p:txBody>
      </p:sp>
      <p:grpSp>
        <p:nvGrpSpPr>
          <p:cNvPr id="35" name="Grouper 27"/>
          <p:cNvGrpSpPr>
            <a:grpSpLocks/>
          </p:cNvGrpSpPr>
          <p:nvPr/>
        </p:nvGrpSpPr>
        <p:grpSpPr bwMode="auto">
          <a:xfrm>
            <a:off x="1506390" y="1424700"/>
            <a:ext cx="2762250" cy="2322513"/>
            <a:chOff x="1750772" y="1371595"/>
            <a:chExt cx="1397730" cy="2322974"/>
          </a:xfrm>
        </p:grpSpPr>
        <p:sp>
          <p:nvSpPr>
            <p:cNvPr id="36" name="Line 36"/>
            <p:cNvSpPr>
              <a:spLocks noChangeShapeType="1"/>
            </p:cNvSpPr>
            <p:nvPr/>
          </p:nvSpPr>
          <p:spPr bwMode="auto">
            <a:xfrm>
              <a:off x="3124200" y="1371595"/>
              <a:ext cx="12700" cy="169199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Text Box 31"/>
            <p:cNvSpPr txBox="1">
              <a:spLocks noChangeArrowheads="1"/>
            </p:cNvSpPr>
            <p:nvPr/>
          </p:nvSpPr>
          <p:spPr bwMode="auto">
            <a:xfrm>
              <a:off x="1750772" y="1447800"/>
              <a:ext cx="139773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First, check if window is full, </a:t>
              </a:r>
            </a:p>
            <a:p>
              <a:pPr eaLnBrk="1" hangingPunct="1">
                <a:spcBef>
                  <a:spcPct val="0"/>
                </a:spcBef>
                <a:buFontTx/>
                <a:buNone/>
              </a:pPr>
              <a:r>
                <a:rPr lang="en-US" altLang="en-US" sz="1400">
                  <a:solidFill>
                    <a:srgbClr val="CC0000"/>
                  </a:solidFill>
                  <a:latin typeface="Tahoma" panose="020B0604030504040204" pitchFamily="34" charset="0"/>
                </a:rPr>
                <a:t>if not send and update variables</a:t>
              </a:r>
            </a:p>
            <a:p>
              <a:pPr eaLnBrk="1" hangingPunct="1">
                <a:spcBef>
                  <a:spcPct val="0"/>
                </a:spcBef>
                <a:buFontTx/>
                <a:buNone/>
              </a:pPr>
              <a:endParaRPr lang="en-US" altLang="en-US" sz="1400">
                <a:solidFill>
                  <a:srgbClr val="CC0000"/>
                </a:solidFill>
                <a:latin typeface="Tahoma" panose="020B0604030504040204" pitchFamily="34" charset="0"/>
              </a:endParaRPr>
            </a:p>
            <a:p>
              <a:pPr eaLnBrk="1" hangingPunct="1">
                <a:spcBef>
                  <a:spcPct val="0"/>
                </a:spcBef>
                <a:buFontTx/>
                <a:buNone/>
              </a:pPr>
              <a:r>
                <a:rPr lang="en-US" altLang="en-US" sz="1400">
                  <a:solidFill>
                    <a:srgbClr val="CC0000"/>
                  </a:solidFill>
                  <a:latin typeface="Tahoma" panose="020B0604030504040204" pitchFamily="34" charset="0"/>
                </a:rPr>
                <a:t>N is the window size</a:t>
              </a:r>
            </a:p>
            <a:p>
              <a:pPr eaLnBrk="1" hangingPunct="1">
                <a:spcBef>
                  <a:spcPct val="0"/>
                </a:spcBef>
                <a:buFontTx/>
                <a:buNone/>
              </a:pPr>
              <a:r>
                <a:rPr lang="en-US" altLang="en-US" sz="1400">
                  <a:solidFill>
                    <a:srgbClr val="CC0000"/>
                  </a:solidFill>
                  <a:latin typeface="Tahoma" panose="020B0604030504040204" pitchFamily="34" charset="0"/>
                </a:rPr>
                <a:t>base=oldest unack</a:t>
              </a:r>
              <a:r>
                <a:rPr lang="en-US" altLang="fr-FR" sz="1400">
                  <a:solidFill>
                    <a:srgbClr val="CC0000"/>
                  </a:solidFill>
                  <a:latin typeface="Tahoma" panose="020B0604030504040204" pitchFamily="34" charset="0"/>
                </a:rPr>
                <a:t>’</a:t>
              </a:r>
              <a:r>
                <a:rPr lang="en-US" altLang="en-US" sz="1400">
                  <a:solidFill>
                    <a:srgbClr val="CC0000"/>
                  </a:solidFill>
                  <a:latin typeface="Tahoma" panose="020B0604030504040204" pitchFamily="34" charset="0"/>
                </a:rPr>
                <a:t>ed</a:t>
              </a:r>
            </a:p>
            <a:p>
              <a:pPr eaLnBrk="1" hangingPunct="1">
                <a:spcBef>
                  <a:spcPct val="0"/>
                </a:spcBef>
                <a:buFontTx/>
                <a:buNone/>
              </a:pPr>
              <a:r>
                <a:rPr lang="en-US" altLang="en-US" sz="1400">
                  <a:solidFill>
                    <a:srgbClr val="CC0000"/>
                  </a:solidFill>
                  <a:latin typeface="Tahoma" panose="020B0604030504040204" pitchFamily="34" charset="0"/>
                </a:rPr>
                <a:t>nextseqnum=seqno of next pckt </a:t>
              </a:r>
            </a:p>
            <a:p>
              <a:pPr eaLnBrk="1" hangingPunct="1">
                <a:spcBef>
                  <a:spcPct val="0"/>
                </a:spcBef>
                <a:buFontTx/>
                <a:buNone/>
              </a:pPr>
              <a:r>
                <a:rPr lang="en-US" altLang="en-US" sz="1400">
                  <a:solidFill>
                    <a:srgbClr val="CC0000"/>
                  </a:solidFill>
                  <a:latin typeface="Tahoma" panose="020B0604030504040204" pitchFamily="34" charset="0"/>
                </a:rPr>
                <a:t> </a:t>
              </a:r>
            </a:p>
            <a:p>
              <a:pPr eaLnBrk="1" hangingPunct="1">
                <a:spcBef>
                  <a:spcPct val="0"/>
                </a:spcBef>
                <a:buFontTx/>
                <a:buNone/>
              </a:pPr>
              <a:endParaRPr lang="en-US" altLang="en-US" sz="1400">
                <a:solidFill>
                  <a:srgbClr val="CC0000"/>
                </a:solidFill>
                <a:latin typeface="Tahoma" panose="020B0604030504040204" pitchFamily="34" charset="0"/>
              </a:endParaRPr>
            </a:p>
            <a:p>
              <a:pPr eaLnBrk="1" hangingPunct="1">
                <a:spcBef>
                  <a:spcPct val="0"/>
                </a:spcBef>
                <a:buFontTx/>
                <a:buNone/>
              </a:pPr>
              <a:endParaRPr lang="en-US" altLang="en-US" sz="1400">
                <a:solidFill>
                  <a:srgbClr val="CC0000"/>
                </a:solidFill>
                <a:latin typeface="Tahoma" panose="020B0604030504040204" pitchFamily="34" charset="0"/>
              </a:endParaRPr>
            </a:p>
            <a:p>
              <a:pPr eaLnBrk="1" hangingPunct="1">
                <a:spcBef>
                  <a:spcPct val="0"/>
                </a:spcBef>
                <a:buFontTx/>
                <a:buNone/>
              </a:pPr>
              <a:endParaRPr lang="en-US" altLang="en-US" sz="1400">
                <a:solidFill>
                  <a:srgbClr val="CC0000"/>
                </a:solidFill>
                <a:latin typeface="Tahoma" panose="020B0604030504040204" pitchFamily="34" charset="0"/>
              </a:endParaRPr>
            </a:p>
          </p:txBody>
        </p:sp>
      </p:grpSp>
      <p:grpSp>
        <p:nvGrpSpPr>
          <p:cNvPr id="38" name="Grouper 30"/>
          <p:cNvGrpSpPr>
            <a:grpSpLocks/>
          </p:cNvGrpSpPr>
          <p:nvPr/>
        </p:nvGrpSpPr>
        <p:grpSpPr bwMode="auto">
          <a:xfrm>
            <a:off x="6916590" y="2415300"/>
            <a:ext cx="3206750" cy="684213"/>
            <a:chOff x="3200442" y="1371600"/>
            <a:chExt cx="3208504" cy="683999"/>
          </a:xfrm>
        </p:grpSpPr>
        <p:sp>
          <p:nvSpPr>
            <p:cNvPr id="39" name="Line 36"/>
            <p:cNvSpPr>
              <a:spLocks noChangeShapeType="1"/>
            </p:cNvSpPr>
            <p:nvPr/>
          </p:nvSpPr>
          <p:spPr bwMode="auto">
            <a:xfrm>
              <a:off x="3200442" y="1371600"/>
              <a:ext cx="0" cy="6839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Text Box 31"/>
            <p:cNvSpPr txBox="1">
              <a:spLocks noChangeArrowheads="1"/>
            </p:cNvSpPr>
            <p:nvPr/>
          </p:nvSpPr>
          <p:spPr bwMode="auto">
            <a:xfrm>
              <a:off x="3239371" y="1457980"/>
              <a:ext cx="3169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Timer associated with oldest unacked</a:t>
              </a:r>
            </a:p>
            <a:p>
              <a:pPr eaLnBrk="1" hangingPunct="1">
                <a:spcBef>
                  <a:spcPct val="0"/>
                </a:spcBef>
                <a:buFontTx/>
                <a:buNone/>
              </a:pPr>
              <a:r>
                <a:rPr lang="en-US" altLang="en-US" sz="1400">
                  <a:solidFill>
                    <a:srgbClr val="CC0000"/>
                  </a:solidFill>
                  <a:latin typeface="Tahoma" panose="020B0604030504040204" pitchFamily="34" charset="0"/>
                </a:rPr>
                <a:t>base == nextseqnum, when?</a:t>
              </a:r>
            </a:p>
          </p:txBody>
        </p:sp>
      </p:grpSp>
      <p:grpSp>
        <p:nvGrpSpPr>
          <p:cNvPr id="41" name="Grouper 36"/>
          <p:cNvGrpSpPr>
            <a:grpSpLocks/>
          </p:cNvGrpSpPr>
          <p:nvPr/>
        </p:nvGrpSpPr>
        <p:grpSpPr bwMode="auto">
          <a:xfrm>
            <a:off x="7907190" y="3710700"/>
            <a:ext cx="1931988" cy="684213"/>
            <a:chOff x="3200442" y="1371600"/>
            <a:chExt cx="1933271" cy="683999"/>
          </a:xfrm>
        </p:grpSpPr>
        <p:sp>
          <p:nvSpPr>
            <p:cNvPr id="42" name="Line 36"/>
            <p:cNvSpPr>
              <a:spLocks noChangeShapeType="1"/>
            </p:cNvSpPr>
            <p:nvPr/>
          </p:nvSpPr>
          <p:spPr bwMode="auto">
            <a:xfrm>
              <a:off x="3200442" y="1371600"/>
              <a:ext cx="0" cy="6839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Text Box 31"/>
            <p:cNvSpPr txBox="1">
              <a:spLocks noChangeArrowheads="1"/>
            </p:cNvSpPr>
            <p:nvPr/>
          </p:nvSpPr>
          <p:spPr bwMode="auto">
            <a:xfrm>
              <a:off x="3239371" y="1457980"/>
              <a:ext cx="1894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On timeout resend all </a:t>
              </a:r>
            </a:p>
            <a:p>
              <a:pPr eaLnBrk="1" hangingPunct="1">
                <a:spcBef>
                  <a:spcPct val="0"/>
                </a:spcBef>
                <a:buFontTx/>
                <a:buNone/>
              </a:pPr>
              <a:r>
                <a:rPr lang="en-US" altLang="en-US" sz="1400">
                  <a:solidFill>
                    <a:srgbClr val="CC0000"/>
                  </a:solidFill>
                  <a:latin typeface="Tahoma" panose="020B0604030504040204" pitchFamily="34" charset="0"/>
                </a:rPr>
                <a:t>unack</a:t>
              </a:r>
              <a:r>
                <a:rPr lang="en-US" altLang="fr-FR" sz="1400">
                  <a:solidFill>
                    <a:srgbClr val="CC0000"/>
                  </a:solidFill>
                  <a:latin typeface="Tahoma" panose="020B0604030504040204" pitchFamily="34" charset="0"/>
                </a:rPr>
                <a:t>’</a:t>
              </a:r>
              <a:r>
                <a:rPr lang="en-US" altLang="en-US" sz="1400">
                  <a:solidFill>
                    <a:srgbClr val="CC0000"/>
                  </a:solidFill>
                  <a:latin typeface="Tahoma" panose="020B0604030504040204" pitchFamily="34" charset="0"/>
                </a:rPr>
                <a:t>ed packets </a:t>
              </a:r>
            </a:p>
          </p:txBody>
        </p:sp>
      </p:grpSp>
      <p:grpSp>
        <p:nvGrpSpPr>
          <p:cNvPr id="44" name="Grouper 42"/>
          <p:cNvGrpSpPr>
            <a:grpSpLocks/>
          </p:cNvGrpSpPr>
          <p:nvPr/>
        </p:nvGrpSpPr>
        <p:grpSpPr bwMode="auto">
          <a:xfrm>
            <a:off x="1493690" y="4396500"/>
            <a:ext cx="1003300" cy="684213"/>
            <a:chOff x="2196851" y="1371600"/>
            <a:chExt cx="1003594" cy="683999"/>
          </a:xfrm>
        </p:grpSpPr>
        <p:sp>
          <p:nvSpPr>
            <p:cNvPr id="45" name="Line 36"/>
            <p:cNvSpPr>
              <a:spLocks noChangeShapeType="1"/>
            </p:cNvSpPr>
            <p:nvPr/>
          </p:nvSpPr>
          <p:spPr bwMode="auto">
            <a:xfrm>
              <a:off x="3200442" y="1371600"/>
              <a:ext cx="0" cy="6839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Text Box 31"/>
            <p:cNvSpPr txBox="1">
              <a:spLocks noChangeArrowheads="1"/>
            </p:cNvSpPr>
            <p:nvPr/>
          </p:nvSpPr>
          <p:spPr bwMode="auto">
            <a:xfrm>
              <a:off x="2196851" y="1597223"/>
              <a:ext cx="10035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solidFill>
                    <a:srgbClr val="CC0000"/>
                  </a:solidFill>
                  <a:latin typeface="Tahoma" panose="020B0604030504040204" pitchFamily="34" charset="0"/>
                </a:rPr>
                <a:t>Why wait?</a:t>
              </a:r>
            </a:p>
          </p:txBody>
        </p:sp>
      </p:grpSp>
      <p:sp>
        <p:nvSpPr>
          <p:cNvPr id="47" name="Text Box 24"/>
          <p:cNvSpPr txBox="1">
            <a:spLocks noChangeArrowheads="1"/>
          </p:cNvSpPr>
          <p:nvPr/>
        </p:nvSpPr>
        <p:spPr bwMode="auto">
          <a:xfrm>
            <a:off x="3106590" y="5006100"/>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latin typeface="Symbol" panose="05050102010706020507" pitchFamily="18" charset="2"/>
              </a:rPr>
              <a:t>L</a:t>
            </a:r>
          </a:p>
        </p:txBody>
      </p:sp>
    </p:spTree>
    <p:extLst>
      <p:ext uri="{BB962C8B-B14F-4D97-AF65-F5344CB8AC3E}">
        <p14:creationId xmlns:p14="http://schemas.microsoft.com/office/powerpoint/2010/main" val="214540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up)">
                                      <p:cBhvr>
                                        <p:cTn id="17"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up)">
                                      <p:cBhvr>
                                        <p:cTn id="27"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GBN: receiver extended FSM</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Rectangle 3"/>
          <p:cNvSpPr txBox="1">
            <a:spLocks noChangeArrowheads="1"/>
          </p:cNvSpPr>
          <p:nvPr/>
        </p:nvSpPr>
        <p:spPr>
          <a:xfrm>
            <a:off x="1322683" y="3885583"/>
            <a:ext cx="8148637" cy="28543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dirty="0">
                <a:latin typeface="Gill Sans MT" panose="020B0502020104020203" pitchFamily="34" charset="0"/>
              </a:rPr>
              <a:t>ACK-only: always send ACK for correctly-received </a:t>
            </a:r>
            <a:r>
              <a:rPr lang="en-US" altLang="en-US" sz="2400" dirty="0" err="1">
                <a:latin typeface="Gill Sans MT" panose="020B0502020104020203" pitchFamily="34" charset="0"/>
              </a:rPr>
              <a:t>pkt</a:t>
            </a:r>
            <a:r>
              <a:rPr lang="en-US" altLang="en-US" sz="2400" dirty="0">
                <a:latin typeface="Gill Sans MT" panose="020B0502020104020203" pitchFamily="34" charset="0"/>
              </a:rPr>
              <a:t> with highest </a:t>
            </a:r>
            <a:r>
              <a:rPr lang="en-US" altLang="en-US" sz="2400" i="1" dirty="0">
                <a:solidFill>
                  <a:srgbClr val="CC0000"/>
                </a:solidFill>
                <a:latin typeface="Gill Sans MT" panose="020B0502020104020203" pitchFamily="34" charset="0"/>
              </a:rPr>
              <a:t>in-order</a:t>
            </a:r>
            <a:r>
              <a:rPr lang="en-US" altLang="en-US" sz="2400" dirty="0">
                <a:latin typeface="Gill Sans MT" panose="020B0502020104020203" pitchFamily="34" charset="0"/>
              </a:rPr>
              <a:t> </a:t>
            </a:r>
            <a:r>
              <a:rPr lang="en-US" altLang="en-US" sz="2400" dirty="0" err="1">
                <a:latin typeface="Gill Sans MT" panose="020B0502020104020203" pitchFamily="34" charset="0"/>
              </a:rPr>
              <a:t>seq</a:t>
            </a:r>
            <a:r>
              <a:rPr lang="en-US" altLang="en-US" sz="2400" dirty="0">
                <a:latin typeface="Gill Sans MT" panose="020B0502020104020203" pitchFamily="34" charset="0"/>
              </a:rPr>
              <a:t> #</a:t>
            </a:r>
          </a:p>
          <a:p>
            <a:pPr lvl="1"/>
            <a:r>
              <a:rPr lang="en-US" altLang="en-US" sz="2000" dirty="0">
                <a:latin typeface="Gill Sans MT" panose="020B0502020104020203" pitchFamily="34" charset="0"/>
              </a:rPr>
              <a:t>may generate duplicate ACKs</a:t>
            </a:r>
          </a:p>
          <a:p>
            <a:pPr lvl="1"/>
            <a:r>
              <a:rPr lang="en-US" altLang="en-US" sz="2000" dirty="0">
                <a:latin typeface="Gill Sans MT" panose="020B0502020104020203" pitchFamily="34" charset="0"/>
              </a:rPr>
              <a:t>need only remember </a:t>
            </a:r>
            <a:r>
              <a:rPr lang="en-US" altLang="en-US" sz="2000" b="1" dirty="0" err="1">
                <a:latin typeface="Courier New" panose="02070309020205020404" pitchFamily="49" charset="0"/>
              </a:rPr>
              <a:t>expectedseqnum</a:t>
            </a:r>
            <a:endParaRPr lang="en-US" altLang="en-US" sz="2000" b="1" dirty="0">
              <a:latin typeface="Courier New" panose="02070309020205020404" pitchFamily="49" charset="0"/>
            </a:endParaRPr>
          </a:p>
          <a:p>
            <a:r>
              <a:rPr lang="en-US" altLang="en-US" sz="2400" dirty="0">
                <a:latin typeface="Gill Sans MT" panose="020B0502020104020203" pitchFamily="34" charset="0"/>
              </a:rPr>
              <a:t>out-of-order </a:t>
            </a:r>
            <a:r>
              <a:rPr lang="en-US" altLang="en-US" sz="2400" dirty="0" err="1">
                <a:latin typeface="Gill Sans MT" panose="020B0502020104020203" pitchFamily="34" charset="0"/>
              </a:rPr>
              <a:t>pkt</a:t>
            </a:r>
            <a:r>
              <a:rPr lang="en-US" altLang="en-US" sz="2400" dirty="0">
                <a:latin typeface="Gill Sans MT" panose="020B0502020104020203" pitchFamily="34" charset="0"/>
              </a:rPr>
              <a:t>: </a:t>
            </a:r>
          </a:p>
          <a:p>
            <a:pPr lvl="1"/>
            <a:r>
              <a:rPr lang="en-US" altLang="en-US" sz="2000" dirty="0">
                <a:latin typeface="Gill Sans MT" panose="020B0502020104020203" pitchFamily="34" charset="0"/>
              </a:rPr>
              <a:t>discard (don</a:t>
            </a:r>
            <a:r>
              <a:rPr lang="ja-JP" altLang="en-US" sz="2000" dirty="0">
                <a:latin typeface="Gill Sans MT" panose="020B0502020104020203" pitchFamily="34" charset="0"/>
              </a:rPr>
              <a:t>’</a:t>
            </a:r>
            <a:r>
              <a:rPr lang="en-US" altLang="ja-JP" sz="2000" dirty="0">
                <a:latin typeface="Gill Sans MT" panose="020B0502020104020203" pitchFamily="34" charset="0"/>
              </a:rPr>
              <a:t>t buffer): </a:t>
            </a:r>
            <a:r>
              <a:rPr lang="en-US" altLang="ja-JP" sz="2000" i="1" dirty="0">
                <a:solidFill>
                  <a:srgbClr val="CC0000"/>
                </a:solidFill>
                <a:latin typeface="Gill Sans MT" panose="020B0502020104020203" pitchFamily="34" charset="0"/>
              </a:rPr>
              <a:t>no receiver buffering!</a:t>
            </a:r>
          </a:p>
          <a:p>
            <a:pPr lvl="1"/>
            <a:r>
              <a:rPr lang="en-US" altLang="en-US" sz="2000" dirty="0">
                <a:latin typeface="Gill Sans MT" panose="020B0502020104020203" pitchFamily="34" charset="0"/>
              </a:rPr>
              <a:t>re-ACK </a:t>
            </a:r>
            <a:r>
              <a:rPr lang="en-US" altLang="en-US" sz="2000" dirty="0" err="1">
                <a:latin typeface="Gill Sans MT" panose="020B0502020104020203" pitchFamily="34" charset="0"/>
              </a:rPr>
              <a:t>pkt</a:t>
            </a:r>
            <a:r>
              <a:rPr lang="en-US" altLang="en-US" sz="2000" dirty="0">
                <a:latin typeface="Gill Sans MT" panose="020B0502020104020203" pitchFamily="34" charset="0"/>
              </a:rPr>
              <a:t> with highest in-order </a:t>
            </a:r>
            <a:r>
              <a:rPr lang="en-US" altLang="en-US" sz="2000" dirty="0" err="1">
                <a:latin typeface="Gill Sans MT" panose="020B0502020104020203" pitchFamily="34" charset="0"/>
              </a:rPr>
              <a:t>seq</a:t>
            </a:r>
            <a:r>
              <a:rPr lang="en-US" altLang="en-US" sz="2000" dirty="0">
                <a:latin typeface="Gill Sans MT" panose="020B0502020104020203" pitchFamily="34" charset="0"/>
              </a:rPr>
              <a:t> #</a:t>
            </a:r>
          </a:p>
        </p:txBody>
      </p:sp>
      <p:sp>
        <p:nvSpPr>
          <p:cNvPr id="6" name="Oval 4"/>
          <p:cNvSpPr>
            <a:spLocks noChangeArrowheads="1"/>
          </p:cNvSpPr>
          <p:nvPr/>
        </p:nvSpPr>
        <p:spPr bwMode="auto">
          <a:xfrm>
            <a:off x="3680120" y="2285383"/>
            <a:ext cx="666750" cy="657225"/>
          </a:xfrm>
          <a:prstGeom prst="ellipse">
            <a:avLst/>
          </a:prstGeom>
          <a:solidFill>
            <a:srgbClr val="FFFFFF"/>
          </a:solidFill>
          <a:ln w="19050">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fr-FR" altLang="en-US" sz="2800"/>
          </a:p>
        </p:txBody>
      </p:sp>
      <p:sp>
        <p:nvSpPr>
          <p:cNvPr id="7" name="Text Box 5"/>
          <p:cNvSpPr txBox="1">
            <a:spLocks noChangeArrowheads="1"/>
          </p:cNvSpPr>
          <p:nvPr/>
        </p:nvSpPr>
        <p:spPr bwMode="auto">
          <a:xfrm>
            <a:off x="3759495" y="2453658"/>
            <a:ext cx="8001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t>Wait</a:t>
            </a:r>
            <a:endParaRPr lang="en-US" altLang="en-US" sz="1600">
              <a:latin typeface="Times New Roman" panose="02020603050405020304" pitchFamily="18" charset="0"/>
            </a:endParaRPr>
          </a:p>
        </p:txBody>
      </p:sp>
      <p:sp>
        <p:nvSpPr>
          <p:cNvPr id="8" name="Line 6"/>
          <p:cNvSpPr>
            <a:spLocks noChangeShapeType="1"/>
          </p:cNvSpPr>
          <p:nvPr/>
        </p:nvSpPr>
        <p:spPr bwMode="auto">
          <a:xfrm>
            <a:off x="1365545" y="2125046"/>
            <a:ext cx="2298700" cy="4746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Text Box 7"/>
          <p:cNvSpPr txBox="1">
            <a:spLocks noChangeArrowheads="1"/>
          </p:cNvSpPr>
          <p:nvPr/>
        </p:nvSpPr>
        <p:spPr bwMode="auto">
          <a:xfrm>
            <a:off x="3078458" y="1712296"/>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udt_send(sndpkt)</a:t>
            </a:r>
            <a:endParaRPr lang="en-US" altLang="en-US" sz="1400">
              <a:latin typeface="Times New Roman" panose="02020603050405020304" pitchFamily="18" charset="0"/>
            </a:endParaRPr>
          </a:p>
        </p:txBody>
      </p:sp>
      <p:sp>
        <p:nvSpPr>
          <p:cNvPr id="10" name="Text Box 8"/>
          <p:cNvSpPr txBox="1">
            <a:spLocks noChangeArrowheads="1"/>
          </p:cNvSpPr>
          <p:nvPr/>
        </p:nvSpPr>
        <p:spPr bwMode="auto">
          <a:xfrm>
            <a:off x="3118145" y="1436071"/>
            <a:ext cx="7254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default</a:t>
            </a:r>
            <a:endParaRPr lang="en-US" altLang="en-US" sz="1400">
              <a:latin typeface="Times New Roman" panose="02020603050405020304" pitchFamily="18" charset="0"/>
            </a:endParaRPr>
          </a:p>
          <a:p>
            <a:pPr eaLnBrk="1" hangingPunct="1">
              <a:spcBef>
                <a:spcPct val="0"/>
              </a:spcBef>
              <a:buFontTx/>
              <a:buNone/>
            </a:pPr>
            <a:endParaRPr lang="en-US" altLang="en-US" sz="2400">
              <a:latin typeface="Times New Roman" panose="02020603050405020304" pitchFamily="18" charset="0"/>
            </a:endParaRPr>
          </a:p>
        </p:txBody>
      </p:sp>
      <p:sp>
        <p:nvSpPr>
          <p:cNvPr id="11" name="Line 9"/>
          <p:cNvSpPr>
            <a:spLocks noChangeShapeType="1"/>
          </p:cNvSpPr>
          <p:nvPr/>
        </p:nvSpPr>
        <p:spPr bwMode="auto">
          <a:xfrm>
            <a:off x="3199108" y="1732933"/>
            <a:ext cx="81597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Freeform 10"/>
          <p:cNvSpPr>
            <a:spLocks/>
          </p:cNvSpPr>
          <p:nvPr/>
        </p:nvSpPr>
        <p:spPr bwMode="auto">
          <a:xfrm>
            <a:off x="4353220" y="2028208"/>
            <a:ext cx="828675"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Text Box 11"/>
          <p:cNvSpPr txBox="1">
            <a:spLocks noChangeArrowheads="1"/>
          </p:cNvSpPr>
          <p:nvPr/>
        </p:nvSpPr>
        <p:spPr bwMode="auto">
          <a:xfrm>
            <a:off x="4846933" y="1798021"/>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rdt_rcv(rcvpkt)</a:t>
            </a:r>
          </a:p>
          <a:p>
            <a:pPr eaLnBrk="1" hangingPunct="1">
              <a:spcBef>
                <a:spcPct val="0"/>
              </a:spcBef>
              <a:buFontTx/>
              <a:buNone/>
            </a:pPr>
            <a:r>
              <a:rPr lang="en-US" altLang="en-US" sz="1400"/>
              <a:t>  &amp;&amp; notcurrupt(rcvpkt)</a:t>
            </a:r>
          </a:p>
          <a:p>
            <a:pPr eaLnBrk="1" hangingPunct="1">
              <a:spcBef>
                <a:spcPct val="0"/>
              </a:spcBef>
              <a:buFontTx/>
              <a:buNone/>
            </a:pPr>
            <a:r>
              <a:rPr lang="en-US" altLang="en-US" sz="1400"/>
              <a:t>  &amp;&amp; hasseqnum(rcvpkt,expectedseqnum) </a:t>
            </a:r>
            <a:endParaRPr lang="en-US" altLang="en-US" sz="1400">
              <a:latin typeface="Times New Roman" panose="02020603050405020304" pitchFamily="18" charset="0"/>
            </a:endParaRPr>
          </a:p>
        </p:txBody>
      </p:sp>
      <p:sp>
        <p:nvSpPr>
          <p:cNvPr id="14" name="Line 12"/>
          <p:cNvSpPr>
            <a:spLocks noChangeShapeType="1"/>
          </p:cNvSpPr>
          <p:nvPr/>
        </p:nvSpPr>
        <p:spPr bwMode="auto">
          <a:xfrm>
            <a:off x="4916783" y="2490171"/>
            <a:ext cx="31750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Text Box 13"/>
          <p:cNvSpPr txBox="1">
            <a:spLocks noChangeArrowheads="1"/>
          </p:cNvSpPr>
          <p:nvPr/>
        </p:nvSpPr>
        <p:spPr bwMode="auto">
          <a:xfrm>
            <a:off x="4851695" y="2533033"/>
            <a:ext cx="43148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a:t>extract(rcvpkt,data)</a:t>
            </a:r>
          </a:p>
          <a:p>
            <a:pPr eaLnBrk="1" hangingPunct="1">
              <a:spcBef>
                <a:spcPct val="0"/>
              </a:spcBef>
              <a:buFontTx/>
              <a:buNone/>
            </a:pPr>
            <a:r>
              <a:rPr lang="en-US" altLang="en-US" sz="1400"/>
              <a:t>deliver_data(data)</a:t>
            </a:r>
          </a:p>
          <a:p>
            <a:pPr eaLnBrk="1" hangingPunct="1">
              <a:spcBef>
                <a:spcPct val="0"/>
              </a:spcBef>
              <a:buFontTx/>
              <a:buNone/>
            </a:pPr>
            <a:r>
              <a:rPr lang="en-US" altLang="en-US" sz="1400"/>
              <a:t>sndpkt = make_pkt(expectedseqnum,ACK,chksum)</a:t>
            </a:r>
          </a:p>
          <a:p>
            <a:pPr eaLnBrk="1" hangingPunct="1">
              <a:spcBef>
                <a:spcPct val="0"/>
              </a:spcBef>
              <a:buFontTx/>
              <a:buNone/>
            </a:pPr>
            <a:r>
              <a:rPr lang="en-US" altLang="en-US" sz="1400"/>
              <a:t>udt_send(sndpkt)</a:t>
            </a:r>
          </a:p>
          <a:p>
            <a:pPr eaLnBrk="1" hangingPunct="1">
              <a:spcBef>
                <a:spcPct val="0"/>
              </a:spcBef>
              <a:buFontTx/>
              <a:buNone/>
            </a:pPr>
            <a:r>
              <a:rPr lang="en-US" altLang="en-US" sz="1400"/>
              <a:t>expectedseqnum++</a:t>
            </a:r>
            <a:endParaRPr lang="en-US" altLang="en-US" sz="1400">
              <a:latin typeface="Times New Roman" panose="02020603050405020304" pitchFamily="18" charset="0"/>
            </a:endParaRPr>
          </a:p>
        </p:txBody>
      </p:sp>
      <p:sp>
        <p:nvSpPr>
          <p:cNvPr id="16" name="Freeform 14"/>
          <p:cNvSpPr>
            <a:spLocks/>
          </p:cNvSpPr>
          <p:nvPr/>
        </p:nvSpPr>
        <p:spPr bwMode="auto">
          <a:xfrm rot="5142103" flipH="1">
            <a:off x="3826171" y="1504333"/>
            <a:ext cx="393700" cy="1152525"/>
          </a:xfrm>
          <a:custGeom>
            <a:avLst/>
            <a:gdLst>
              <a:gd name="T0" fmla="*/ 2147483647 w 619"/>
              <a:gd name="T1" fmla="*/ 2147483647 h 1815"/>
              <a:gd name="T2" fmla="*/ 0 w 619"/>
              <a:gd name="T3" fmla="*/ 2147483647 h 1815"/>
              <a:gd name="T4" fmla="*/ 0 60000 65536"/>
              <a:gd name="T5" fmla="*/ 0 60000 65536"/>
              <a:gd name="T6" fmla="*/ 0 w 619"/>
              <a:gd name="T7" fmla="*/ 0 h 1815"/>
              <a:gd name="T8" fmla="*/ 619 w 619"/>
              <a:gd name="T9" fmla="*/ 1815 h 1815"/>
            </a:gdLst>
            <a:ahLst/>
            <a:cxnLst>
              <a:cxn ang="T4">
                <a:pos x="T0" y="T1"/>
              </a:cxn>
              <a:cxn ang="T5">
                <a:pos x="T2" y="T3"/>
              </a:cxn>
            </a:cxnLst>
            <a:rect l="T6" t="T7" r="T8" b="T9"/>
            <a:pathLst>
              <a:path w="619" h="1815">
                <a:moveTo>
                  <a:pt x="39" y="1136"/>
                </a:moveTo>
                <a:cubicBezTo>
                  <a:pt x="619" y="1815"/>
                  <a:pt x="484" y="0"/>
                  <a:pt x="0" y="773"/>
                </a:cubicBez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Line 15"/>
          <p:cNvSpPr>
            <a:spLocks noChangeShapeType="1"/>
          </p:cNvSpPr>
          <p:nvPr/>
        </p:nvSpPr>
        <p:spPr bwMode="auto">
          <a:xfrm>
            <a:off x="1305220" y="2537796"/>
            <a:ext cx="12382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Text Box 16"/>
          <p:cNvSpPr txBox="1">
            <a:spLocks noChangeArrowheads="1"/>
          </p:cNvSpPr>
          <p:nvPr/>
        </p:nvSpPr>
        <p:spPr bwMode="auto">
          <a:xfrm>
            <a:off x="1214733" y="2558433"/>
            <a:ext cx="3725862"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dirty="0" err="1"/>
              <a:t>expectedseqnum</a:t>
            </a:r>
            <a:r>
              <a:rPr lang="en-US" altLang="en-US" sz="1400" dirty="0"/>
              <a:t>=1</a:t>
            </a:r>
          </a:p>
          <a:p>
            <a:pPr eaLnBrk="1" hangingPunct="1">
              <a:spcBef>
                <a:spcPct val="0"/>
              </a:spcBef>
              <a:buFontTx/>
              <a:buNone/>
            </a:pPr>
            <a:r>
              <a:rPr lang="en-US" altLang="en-US" sz="1400" dirty="0" err="1"/>
              <a:t>sndpkt</a:t>
            </a:r>
            <a:r>
              <a:rPr lang="en-US" altLang="en-US" sz="1400" dirty="0"/>
              <a:t> =    </a:t>
            </a:r>
          </a:p>
          <a:p>
            <a:pPr eaLnBrk="1" hangingPunct="1">
              <a:spcBef>
                <a:spcPct val="0"/>
              </a:spcBef>
              <a:buFontTx/>
              <a:buNone/>
            </a:pPr>
            <a:r>
              <a:rPr lang="en-US" altLang="en-US" sz="1400" dirty="0" err="1"/>
              <a:t>make_pkt</a:t>
            </a:r>
            <a:r>
              <a:rPr lang="en-US" altLang="en-US" sz="1400" dirty="0"/>
              <a:t>(</a:t>
            </a:r>
            <a:r>
              <a:rPr lang="en-US" altLang="en-US" sz="1400" b="1" dirty="0">
                <a:solidFill>
                  <a:srgbClr val="FF0000"/>
                </a:solidFill>
              </a:rPr>
              <a:t>expectedseqnum-1</a:t>
            </a:r>
            <a:r>
              <a:rPr lang="en-US" altLang="en-US" sz="1400" dirty="0"/>
              <a:t>,ACK,chksum)</a:t>
            </a:r>
          </a:p>
          <a:p>
            <a:pPr eaLnBrk="1" hangingPunct="1">
              <a:spcBef>
                <a:spcPct val="0"/>
              </a:spcBef>
              <a:buFontTx/>
              <a:buNone/>
            </a:pPr>
            <a:endParaRPr lang="en-US" altLang="en-US" sz="1400" dirty="0">
              <a:latin typeface="Times New Roman" panose="02020603050405020304" pitchFamily="18" charset="0"/>
            </a:endParaRPr>
          </a:p>
          <a:p>
            <a:pPr eaLnBrk="1" hangingPunct="1">
              <a:spcBef>
                <a:spcPct val="0"/>
              </a:spcBef>
              <a:buFontTx/>
              <a:buNone/>
            </a:pPr>
            <a:endParaRPr lang="en-US" altLang="en-US" sz="2400" dirty="0">
              <a:latin typeface="Times New Roman" panose="02020603050405020304" pitchFamily="18" charset="0"/>
            </a:endParaRPr>
          </a:p>
        </p:txBody>
      </p:sp>
      <p:sp>
        <p:nvSpPr>
          <p:cNvPr id="19" name="Text Box 17"/>
          <p:cNvSpPr txBox="1">
            <a:spLocks noChangeArrowheads="1"/>
          </p:cNvSpPr>
          <p:nvPr/>
        </p:nvSpPr>
        <p:spPr bwMode="auto">
          <a:xfrm>
            <a:off x="1251245" y="2234583"/>
            <a:ext cx="32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a:latin typeface="Symbol" panose="05050102010706020507" pitchFamily="18" charset="2"/>
              </a:rPr>
              <a:t>L</a:t>
            </a:r>
          </a:p>
        </p:txBody>
      </p:sp>
      <p:sp>
        <p:nvSpPr>
          <p:cNvPr id="20" name="Rectangle 19"/>
          <p:cNvSpPr txBox="1">
            <a:spLocks noChangeArrowheads="1"/>
          </p:cNvSpPr>
          <p:nvPr/>
        </p:nvSpPr>
        <p:spPr>
          <a:xfrm>
            <a:off x="965495" y="451821"/>
            <a:ext cx="7772400" cy="700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pPr>
              <a:defRPr/>
            </a:pPr>
            <a:endParaRPr lang="en-US" dirty="0"/>
          </a:p>
        </p:txBody>
      </p:sp>
    </p:spTree>
    <p:extLst>
      <p:ext uri="{BB962C8B-B14F-4D97-AF65-F5344CB8AC3E}">
        <p14:creationId xmlns:p14="http://schemas.microsoft.com/office/powerpoint/2010/main" val="260746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kern="0" dirty="0"/>
              <a:t>Go-Back-N</a:t>
            </a:r>
            <a:endParaRPr lang="en-US" dirty="0"/>
          </a:p>
        </p:txBody>
      </p:sp>
      <p:sp>
        <p:nvSpPr>
          <p:cNvPr id="5" name="Slide Number Placeholder 4"/>
          <p:cNvSpPr>
            <a:spLocks noGrp="1"/>
          </p:cNvSpPr>
          <p:nvPr>
            <p:ph type="sldNum" sz="quarter" idx="4"/>
          </p:nvPr>
        </p:nvSpPr>
        <p:spPr/>
        <p:txBody>
          <a:bodyPr/>
          <a:lstStyle/>
          <a:p>
            <a:r>
              <a:rPr lang="en-US"/>
              <a:t>Transport Layer: 3-</a:t>
            </a:r>
            <a:fld id="{C4204591-24BD-A542-B9D5-F8D8A88D2FEE}" type="slidenum">
              <a:rPr lang="en-US" smtClean="0"/>
              <a:pPr/>
              <a:t>19</a:t>
            </a:fld>
            <a:endParaRPr lang="en-US" dirty="0"/>
          </a:p>
        </p:txBody>
      </p:sp>
      <p:pic>
        <p:nvPicPr>
          <p:cNvPr id="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4799" y="1724025"/>
            <a:ext cx="9642401"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5342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rgbClr val="010086"/>
              </a:buClr>
            </a:pPr>
            <a:r>
              <a:rPr lang="en-US" altLang="en-US" sz="3200" dirty="0">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6D691E7-EAAE-3346-9874-13E19E433554}"/>
              </a:ext>
            </a:extLst>
          </p:cNvPr>
          <p:cNvSpPr>
            <a:spLocks noGrp="1"/>
          </p:cNvSpPr>
          <p:nvPr>
            <p:ph type="sldNum" sz="quarter" idx="4"/>
          </p:nvPr>
        </p:nvSpPr>
        <p:spPr/>
        <p:txBody>
          <a:bodyPr/>
          <a:lstStyle/>
          <a:p>
            <a:r>
              <a:rPr lang="en-US" dirty="0"/>
              <a:t>Transport Layer: 3-</a:t>
            </a:r>
            <a:fld id="{C4204591-24BD-A542-B9D5-F8D8A88D2FEE}" type="slidenum">
              <a:rPr lang="en-US" smtClean="0"/>
              <a:pPr/>
              <a:t>2</a:t>
            </a:fld>
            <a:endParaRPr lang="en-US" dirty="0"/>
          </a:p>
        </p:txBody>
      </p:sp>
      <p:pic>
        <p:nvPicPr>
          <p:cNvPr id="6" name="Picture 5">
            <a:extLst>
              <a:ext uri="{FF2B5EF4-FFF2-40B4-BE49-F238E27FC236}">
                <a16:creationId xmlns:a16="http://schemas.microsoft.com/office/drawing/2014/main" id="{3DC958F9-547C-2644-99EE-6ECDE636E5F6}"/>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2132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5266" y="1791758"/>
            <a:ext cx="8901468"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5022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6120" y="1724025"/>
            <a:ext cx="8619759"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481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1155" y="1724025"/>
            <a:ext cx="7909690"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7675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700" y="1690577"/>
            <a:ext cx="8102600" cy="401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780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0838" y="1724025"/>
            <a:ext cx="8470323"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2022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2" y="1447800"/>
            <a:ext cx="8207375" cy="418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8438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13663" y="1724025"/>
            <a:ext cx="8364673"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962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2376" y="1724025"/>
            <a:ext cx="8187247"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3429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spcBef>
                <a:spcPct val="0"/>
              </a:spcBef>
              <a:defRPr/>
            </a:pPr>
            <a:r>
              <a:rPr lang="en-US" altLang="en-US" sz="3200" dirty="0">
                <a:solidFill>
                  <a:prstClr val="black"/>
                </a:solidFill>
                <a:latin typeface="Calibri" panose="020F0502020204030204"/>
                <a:ea typeface="ＭＳ Ｐゴシック" panose="020B0600070205080204" pitchFamily="34" charset="-128"/>
              </a:rPr>
              <a:t>Why N? why not having an unbound window size? </a:t>
            </a:r>
          </a:p>
          <a:p>
            <a:pPr>
              <a:spcBef>
                <a:spcPct val="0"/>
              </a:spcBef>
              <a:defRPr/>
            </a:pPr>
            <a:endParaRPr lang="en-US" altLang="en-US" sz="3200" dirty="0">
              <a:solidFill>
                <a:prstClr val="black"/>
              </a:solidFill>
              <a:latin typeface="Calibri" panose="020F0502020204030204"/>
              <a:ea typeface="ＭＳ Ｐゴシック" panose="020B0600070205080204" pitchFamily="34" charset="-128"/>
            </a:endParaRPr>
          </a:p>
          <a:p>
            <a:pPr>
              <a:spcBef>
                <a:spcPct val="0"/>
              </a:spcBef>
              <a:defRPr/>
            </a:pPr>
            <a:r>
              <a:rPr lang="en-US" altLang="en-US" sz="3200" dirty="0">
                <a:solidFill>
                  <a:prstClr val="black"/>
                </a:solidFill>
                <a:latin typeface="Calibri" panose="020F0502020204030204"/>
                <a:ea typeface="ＭＳ Ｐゴシック" panose="020B0600070205080204" pitchFamily="34" charset="-128"/>
              </a:rPr>
              <a:t>Answer:</a:t>
            </a:r>
          </a:p>
          <a:p>
            <a:pPr lvl="1">
              <a:spcBef>
                <a:spcPct val="0"/>
              </a:spcBef>
              <a:defRPr/>
            </a:pPr>
            <a:r>
              <a:rPr lang="en-US" altLang="en-US" sz="3200" dirty="0">
                <a:solidFill>
                  <a:prstClr val="black"/>
                </a:solidFill>
                <a:latin typeface="Calibri" panose="020F0502020204030204"/>
                <a:ea typeface="ＭＳ Ｐゴシック" panose="020B0600070205080204" pitchFamily="34" charset="-128"/>
              </a:rPr>
              <a:t>Having an unbound window size means to end up with an unbound number of </a:t>
            </a:r>
            <a:r>
              <a:rPr lang="en-US" altLang="en-US" sz="3200" dirty="0" err="1">
                <a:solidFill>
                  <a:prstClr val="black"/>
                </a:solidFill>
                <a:latin typeface="Calibri" panose="020F0502020204030204"/>
                <a:ea typeface="ＭＳ Ｐゴシック" panose="020B0600070205080204" pitchFamily="34" charset="-128"/>
              </a:rPr>
              <a:t>unacknowledge</a:t>
            </a:r>
            <a:r>
              <a:rPr lang="en-US" altLang="en-US" sz="3200" dirty="0">
                <a:solidFill>
                  <a:prstClr val="black"/>
                </a:solidFill>
                <a:latin typeface="Calibri" panose="020F0502020204030204"/>
                <a:ea typeface="ＭＳ Ｐゴシック" panose="020B0600070205080204" pitchFamily="34" charset="-128"/>
              </a:rPr>
              <a:t> segments</a:t>
            </a:r>
          </a:p>
          <a:p>
            <a:pPr lvl="1">
              <a:spcBef>
                <a:spcPct val="0"/>
              </a:spcBef>
              <a:defRPr/>
            </a:pPr>
            <a:r>
              <a:rPr lang="en-US" altLang="en-US" sz="3200" dirty="0">
                <a:solidFill>
                  <a:prstClr val="black"/>
                </a:solidFill>
                <a:latin typeface="Calibri" panose="020F0502020204030204"/>
                <a:ea typeface="ＭＳ Ｐゴシック" panose="020B0600070205080204" pitchFamily="34" charset="-128"/>
              </a:rPr>
              <a:t>An unbound window size means bombarding the buffers on the network devices along the traffic path as well as the buffer on the destination</a:t>
            </a:r>
          </a:p>
          <a:p>
            <a:pPr>
              <a:defRPr/>
            </a:pPr>
            <a:endParaRPr lang="en-US" sz="3200" dirty="0">
              <a:solidFill>
                <a:prstClr val="black"/>
              </a:solidFill>
              <a:latin typeface="Calibri" panose="020F0502020204030204"/>
              <a:ea typeface="ＭＳ Ｐゴシック" panose="020B0600070205080204" pitchFamily="34" charset="-128"/>
            </a:endParaRPr>
          </a:p>
        </p:txBody>
      </p:sp>
      <p:sp>
        <p:nvSpPr>
          <p:cNvPr id="3" name="Title 2"/>
          <p:cNvSpPr>
            <a:spLocks noGrp="1"/>
          </p:cNvSpPr>
          <p:nvPr>
            <p:ph type="title"/>
          </p:nvPr>
        </p:nvSpPr>
        <p:spPr/>
        <p:txBody>
          <a:bodyPr/>
          <a:lstStyle/>
          <a:p>
            <a:r>
              <a:rPr lang="en-US" kern="0" dirty="0"/>
              <a:t>Go-Back-N</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489418"/>
            <a:ext cx="1110062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acknowledges 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eventual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a:p>
            <a:pPr marL="747713" marR="0" lvl="1" indent="-2270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maintains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29</a:t>
            </a:fld>
            <a:endParaRPr lang="en-US" dirty="0"/>
          </a:p>
        </p:txBody>
      </p:sp>
    </p:spTree>
    <p:extLst>
      <p:ext uri="{BB962C8B-B14F-4D97-AF65-F5344CB8AC3E}">
        <p14:creationId xmlns:p14="http://schemas.microsoft.com/office/powerpoint/2010/main" val="25015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3" end="3"/>
                                            </p:txEl>
                                          </p:spTgt>
                                        </p:tgtEl>
                                        <p:attrNameLst>
                                          <p:attrName>style.visibility</p:attrName>
                                        </p:attrNameLst>
                                      </p:cBhvr>
                                      <p:to>
                                        <p:strVal val="visible"/>
                                      </p:to>
                                    </p:set>
                                    <p:animEffect transition="in" filter="dissolve">
                                      <p:cBhvr>
                                        <p:cTn id="18" dur="500"/>
                                        <p:tgtEl>
                                          <p:spTgt spid="7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a:extLst>
              <a:ext uri="{FF2B5EF4-FFF2-40B4-BE49-F238E27FC236}">
                <a16:creationId xmlns:a16="http://schemas.microsoft.com/office/drawing/2014/main" id="{55B826DE-FC00-8F40-8016-039FCFE597E4}"/>
              </a:ext>
            </a:extLst>
          </p:cNvPr>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 (data,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sequence #s, ACKs, retransmissions will be of help … but not quite enough</a:t>
            </a:r>
          </a:p>
        </p:txBody>
      </p:sp>
      <p:sp>
        <p:nvSpPr>
          <p:cNvPr id="4" name="TextBox 3">
            <a:extLst>
              <a:ext uri="{FF2B5EF4-FFF2-40B4-BE49-F238E27FC236}">
                <a16:creationId xmlns:a16="http://schemas.microsoft.com/office/drawing/2014/main" id="{96D30AFD-5483-8F4A-8353-70CF76EDD8F5}"/>
              </a:ext>
            </a:extLst>
          </p:cNvPr>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p>
        </p:txBody>
      </p:sp>
      <p:sp>
        <p:nvSpPr>
          <p:cNvPr id="5" name="Slide Number Placeholder 2">
            <a:extLst>
              <a:ext uri="{FF2B5EF4-FFF2-40B4-BE49-F238E27FC236}">
                <a16:creationId xmlns:a16="http://schemas.microsoft.com/office/drawing/2014/main" id="{B81C8263-652B-B54F-A380-A9D05ECA037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a:t>
            </a:fld>
            <a:endParaRPr lang="en-US" dirty="0"/>
          </a:p>
        </p:txBody>
      </p:sp>
    </p:spTree>
    <p:extLst>
      <p:ext uri="{BB962C8B-B14F-4D97-AF65-F5344CB8AC3E}">
        <p14:creationId xmlns:p14="http://schemas.microsoft.com/office/powerpoint/2010/main" val="141102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86997"/>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30</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and receiver</a:t>
            </a:r>
            <a:endParaRPr lang="en-US" sz="4400" dirty="0"/>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946165" y="1698978"/>
            <a:ext cx="46512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data from above:</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next available seq # in window, send packet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timeout(</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t>
            </a:r>
          </a:p>
          <a:p>
            <a:pPr marL="471488"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resend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ACK(</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sendbase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sendbase+N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mark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received</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 smallest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packet, advance window base to next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seq #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876300" y="1485900"/>
            <a:ext cx="4721106"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1079500" y="1184280"/>
            <a:ext cx="1327103" cy="584201"/>
            <a:chOff x="1100" y="3896"/>
            <a:chExt cx="752" cy="36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7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sender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6447754" y="1183947"/>
            <a:ext cx="5269467" cy="5221186"/>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in </a:t>
              </a:r>
              <a:r>
                <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400" b="0" i="0"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rcvbase</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rcvbase+N-1]</a:t>
              </a:r>
              <a:endPar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out-of-order: buffer</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in-order: deliver (also deliver buffered, in-order packets), advance window to next not-yet-received packet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n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in </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[rcvbase-N,rcvbase-1]</a:t>
              </a:r>
              <a:endParaRPr kumimoji="0" lang="en-US" sz="36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otherwise:</a:t>
              </a:r>
              <a:r>
                <a:rPr kumimoji="0" lang="en-US" sz="24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ignore </a:t>
              </a: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4" y="1183947"/>
              <a:ext cx="1531938" cy="584201"/>
              <a:chOff x="3339" y="158"/>
              <a:chExt cx="965" cy="36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965" cy="3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receiver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sp>
        <p:nvSpPr>
          <p:cNvPr id="17" name="Slide Number Placeholder 2">
            <a:extLst>
              <a:ext uri="{FF2B5EF4-FFF2-40B4-BE49-F238E27FC236}">
                <a16:creationId xmlns:a16="http://schemas.microsoft.com/office/drawing/2014/main" id="{D4E14E77-C43E-7D40-89D1-406C4092020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31</a:t>
            </a:fld>
            <a:endParaRPr lang="en-US" dirty="0"/>
          </a:p>
        </p:txBody>
      </p:sp>
    </p:spTree>
    <p:extLst>
      <p:ext uri="{BB962C8B-B14F-4D97-AF65-F5344CB8AC3E}">
        <p14:creationId xmlns:p14="http://schemas.microsoft.com/office/powerpoint/2010/main" val="7627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32</a:t>
            </a:fld>
            <a:endParaRPr lang="en-US" dirty="0"/>
          </a:p>
        </p:txBody>
      </p:sp>
      <p:sp>
        <p:nvSpPr>
          <p:cNvPr id="77" name="TextBox 76"/>
          <p:cNvSpPr txBox="1"/>
          <p:nvPr/>
        </p:nvSpPr>
        <p:spPr>
          <a:xfrm>
            <a:off x="0" y="6451630"/>
            <a:ext cx="7438255" cy="400110"/>
          </a:xfrm>
          <a:prstGeom prst="rect">
            <a:avLst/>
          </a:prstGeom>
          <a:noFill/>
        </p:spPr>
        <p:txBody>
          <a:bodyPr wrap="none" rtlCol="0">
            <a:spAutoFit/>
          </a:bodyPr>
          <a:lstStyle/>
          <a:p>
            <a:r>
              <a:rPr lang="en-US" sz="1000" dirty="0">
                <a:hlinkClick r:id="rId4"/>
              </a:rPr>
              <a:t>https://computerscience.unicam.it/marcantoni/reti/applet/SelectiveRepeatProtocol/selRepProt.html</a:t>
            </a:r>
            <a:r>
              <a:rPr lang="en-US" sz="1000" dirty="0"/>
              <a:t> </a:t>
            </a:r>
          </a:p>
          <a:p>
            <a:r>
              <a:rPr lang="en-US" sz="1000" dirty="0">
                <a:hlinkClick r:id="rId5"/>
              </a:rPr>
              <a:t>https://media.pearsoncmg.com/aw/ecs_kurose_compnetwork_7/cw/content/interactiveanimations/selective-repeat-protocol/index.html</a:t>
            </a:r>
            <a:r>
              <a:rPr lang="en-US" sz="1000" dirty="0"/>
              <a:t> </a:t>
            </a:r>
          </a:p>
        </p:txBody>
      </p:sp>
      <p:sp>
        <p:nvSpPr>
          <p:cNvPr id="78" name="TextBox 77"/>
          <p:cNvSpPr txBox="1"/>
          <p:nvPr/>
        </p:nvSpPr>
        <p:spPr>
          <a:xfrm>
            <a:off x="29090" y="6217563"/>
            <a:ext cx="3125599" cy="400110"/>
          </a:xfrm>
          <a:prstGeom prst="rect">
            <a:avLst/>
          </a:prstGeom>
          <a:noFill/>
        </p:spPr>
        <p:txBody>
          <a:bodyPr wrap="none" rtlCol="0">
            <a:spAutoFit/>
          </a:bodyPr>
          <a:lstStyle/>
          <a:p>
            <a:r>
              <a:rPr lang="en-US" sz="2000" dirty="0"/>
              <a:t>Applets for Selective repeat</a:t>
            </a:r>
            <a:r>
              <a:rPr lang="en-US" sz="1000" dirty="0"/>
              <a:t>: </a:t>
            </a:r>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P spid="77" grpId="0"/>
      <p:bldP spid="7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Selective repeat</a:t>
            </a:r>
          </a:p>
        </p:txBody>
      </p:sp>
      <p:sp>
        <p:nvSpPr>
          <p:cNvPr id="5" name="Slide Number Placeholder 4"/>
          <p:cNvSpPr>
            <a:spLocks noGrp="1"/>
          </p:cNvSpPr>
          <p:nvPr>
            <p:ph type="sldNum" sz="quarter" idx="4"/>
          </p:nvPr>
        </p:nvSpPr>
        <p:spPr/>
        <p:txBody>
          <a:bodyPr/>
          <a:lstStyle/>
          <a:p>
            <a:r>
              <a:rPr lang="en-US"/>
              <a:t>Transport Layer: 3-</a:t>
            </a:r>
            <a:fld id="{C4204591-24BD-A542-B9D5-F8D8A88D2FEE}" type="slidenum">
              <a:rPr lang="en-US" smtClean="0"/>
              <a:pPr/>
              <a:t>33</a:t>
            </a:fld>
            <a:endParaRPr lang="en-US" dirty="0"/>
          </a:p>
        </p:txBody>
      </p:sp>
      <p:pic>
        <p:nvPicPr>
          <p:cNvPr id="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7505" y="1724025"/>
            <a:ext cx="8336989"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1265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Selective repeat</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4474" y="1724025"/>
            <a:ext cx="8243051"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2960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Selective repeat</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5189" y="1724025"/>
            <a:ext cx="8741622"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459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Selective repeat</a:t>
            </a:r>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7296" y="1724025"/>
            <a:ext cx="8277408"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7371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Slide Number Placeholder 2">
            <a:extLst>
              <a:ext uri="{FF2B5EF4-FFF2-40B4-BE49-F238E27FC236}">
                <a16:creationId xmlns:a16="http://schemas.microsoft.com/office/drawing/2014/main" id="{0E39ABAA-753D-794D-9119-FEAB296BBB0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37</a:t>
            </a:fld>
            <a:endParaRPr lang="en-US" dirty="0"/>
          </a:p>
        </p:txBody>
      </p:sp>
    </p:spTree>
    <p:extLst>
      <p:ext uri="{BB962C8B-B14F-4D97-AF65-F5344CB8AC3E}">
        <p14:creationId xmlns:p14="http://schemas.microsoft.com/office/powerpoint/2010/main" val="269008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dissolv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7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p>
        </p:txBody>
      </p:sp>
      <p:sp>
        <p:nvSpPr>
          <p:cNvPr id="71" name="Rectangle 124">
            <a:extLst>
              <a:ext uri="{FF2B5EF4-FFF2-40B4-BE49-F238E27FC236}">
                <a16:creationId xmlns:a16="http://schemas.microsoft.com/office/drawing/2014/main" id="{D782CDAA-0416-784F-B3B4-73D20461E8E6}"/>
              </a:ext>
            </a:extLst>
          </p:cNvPr>
          <p:cNvSpPr>
            <a:spLocks noChangeArrowheads="1"/>
          </p:cNvSpPr>
          <p:nvPr/>
        </p:nvSpPr>
        <p:spPr bwMode="auto">
          <a:xfrm>
            <a:off x="1004797" y="3949577"/>
            <a:ext cx="5038193" cy="2358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0000"/>
              </a:lnSpc>
              <a:spcBef>
                <a:spcPct val="20000"/>
              </a:spcBef>
              <a:spcAft>
                <a:spcPts val="0"/>
              </a:spcAft>
              <a:buClr>
                <a:srgbClr val="000099"/>
              </a:buClr>
              <a:buSzPct val="65000"/>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0000"/>
              </a:lnSpc>
              <a:spcBef>
                <a:spcPct val="20000"/>
              </a:spcBef>
              <a:spcAft>
                <a:spcPts val="0"/>
              </a:spcAft>
              <a:buClr>
                <a:srgbClr val="000099"/>
              </a:buClr>
              <a:buSzPct val="65000"/>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Q:</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what relationship is needed between sequence # size and window size to avoid problem in scenario (b)?</a:t>
            </a:r>
          </a:p>
        </p:txBody>
      </p:sp>
      <p:grpSp>
        <p:nvGrpSpPr>
          <p:cNvPr id="6" name="Group 5">
            <a:extLst>
              <a:ext uri="{FF2B5EF4-FFF2-40B4-BE49-F238E27FC236}">
                <a16:creationId xmlns:a16="http://schemas.microsoft.com/office/drawing/2014/main" id="{7F9E5931-D189-1349-BB68-FDFA9711FCA5}"/>
              </a:ext>
            </a:extLst>
          </p:cNvPr>
          <p:cNvGrpSpPr/>
          <p:nvPr/>
        </p:nvGrpSpPr>
        <p:grpSpPr>
          <a:xfrm>
            <a:off x="6931293" y="4061030"/>
            <a:ext cx="4257675" cy="2225676"/>
            <a:chOff x="6909757" y="4181931"/>
            <a:chExt cx="4257675" cy="2225676"/>
          </a:xfrm>
        </p:grpSpPr>
        <p:grpSp>
          <p:nvGrpSpPr>
            <p:cNvPr id="307" name="Group 8">
              <a:extLst>
                <a:ext uri="{FF2B5EF4-FFF2-40B4-BE49-F238E27FC236}">
                  <a16:creationId xmlns:a16="http://schemas.microsoft.com/office/drawing/2014/main" id="{1942F5A2-ABA0-D244-B423-E4608684189F}"/>
                </a:ext>
              </a:extLst>
            </p:cNvPr>
            <p:cNvGrpSpPr>
              <a:grpSpLocks/>
            </p:cNvGrpSpPr>
            <p:nvPr/>
          </p:nvGrpSpPr>
          <p:grpSpPr bwMode="auto">
            <a:xfrm>
              <a:off x="6909757" y="4258131"/>
              <a:ext cx="1030288" cy="274638"/>
              <a:chOff x="1895" y="3931"/>
              <a:chExt cx="649" cy="173"/>
            </a:xfrm>
          </p:grpSpPr>
          <p:sp>
            <p:nvSpPr>
              <p:cNvPr id="341" name="Rectangle 7">
                <a:extLst>
                  <a:ext uri="{FF2B5EF4-FFF2-40B4-BE49-F238E27FC236}">
                    <a16:creationId xmlns:a16="http://schemas.microsoft.com/office/drawing/2014/main" id="{0EE62060-91FC-404F-BDD6-87AA7C69548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2" name="Text Box 6">
                <a:extLst>
                  <a:ext uri="{FF2B5EF4-FFF2-40B4-BE49-F238E27FC236}">
                    <a16:creationId xmlns:a16="http://schemas.microsoft.com/office/drawing/2014/main" id="{93619256-616D-2A4C-B9B8-7455F78BF467}"/>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8" name="Group 9">
              <a:extLst>
                <a:ext uri="{FF2B5EF4-FFF2-40B4-BE49-F238E27FC236}">
                  <a16:creationId xmlns:a16="http://schemas.microsoft.com/office/drawing/2014/main" id="{94E9A178-E13E-6D46-B99E-B3FDE88BD2E6}"/>
                </a:ext>
              </a:extLst>
            </p:cNvPr>
            <p:cNvGrpSpPr>
              <a:grpSpLocks/>
            </p:cNvGrpSpPr>
            <p:nvPr/>
          </p:nvGrpSpPr>
          <p:grpSpPr bwMode="auto">
            <a:xfrm>
              <a:off x="6928807" y="4532769"/>
              <a:ext cx="1030288" cy="274638"/>
              <a:chOff x="1895" y="3931"/>
              <a:chExt cx="649" cy="173"/>
            </a:xfrm>
          </p:grpSpPr>
          <p:sp>
            <p:nvSpPr>
              <p:cNvPr id="339" name="Rectangle 10">
                <a:extLst>
                  <a:ext uri="{FF2B5EF4-FFF2-40B4-BE49-F238E27FC236}">
                    <a16:creationId xmlns:a16="http://schemas.microsoft.com/office/drawing/2014/main" id="{1D7DB47D-B4D8-DA4B-849C-0C854A63983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0" name="Text Box 11">
                <a:extLst>
                  <a:ext uri="{FF2B5EF4-FFF2-40B4-BE49-F238E27FC236}">
                    <a16:creationId xmlns:a16="http://schemas.microsoft.com/office/drawing/2014/main" id="{66376DC4-0D4B-F448-8D81-BDEC9FFF8996}"/>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09" name="Group 12">
              <a:extLst>
                <a:ext uri="{FF2B5EF4-FFF2-40B4-BE49-F238E27FC236}">
                  <a16:creationId xmlns:a16="http://schemas.microsoft.com/office/drawing/2014/main" id="{75D0BF09-C33A-BF4B-8E6F-BD5C588B4B7C}"/>
                </a:ext>
              </a:extLst>
            </p:cNvPr>
            <p:cNvGrpSpPr>
              <a:grpSpLocks/>
            </p:cNvGrpSpPr>
            <p:nvPr/>
          </p:nvGrpSpPr>
          <p:grpSpPr bwMode="auto">
            <a:xfrm>
              <a:off x="6936745" y="4796294"/>
              <a:ext cx="1030288" cy="274638"/>
              <a:chOff x="1895" y="3931"/>
              <a:chExt cx="649" cy="173"/>
            </a:xfrm>
          </p:grpSpPr>
          <p:sp>
            <p:nvSpPr>
              <p:cNvPr id="337" name="Rectangle 13">
                <a:extLst>
                  <a:ext uri="{FF2B5EF4-FFF2-40B4-BE49-F238E27FC236}">
                    <a16:creationId xmlns:a16="http://schemas.microsoft.com/office/drawing/2014/main" id="{3DC28863-C1E4-3940-A9B4-5C23D5FD0FBF}"/>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8" name="Text Box 14">
                <a:extLst>
                  <a:ext uri="{FF2B5EF4-FFF2-40B4-BE49-F238E27FC236}">
                    <a16:creationId xmlns:a16="http://schemas.microsoft.com/office/drawing/2014/main" id="{183D495E-EC2B-E34D-968D-949D6F983610}"/>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0" name="Line 15">
              <a:extLst>
                <a:ext uri="{FF2B5EF4-FFF2-40B4-BE49-F238E27FC236}">
                  <a16:creationId xmlns:a16="http://schemas.microsoft.com/office/drawing/2014/main" id="{83280B47-6119-B24D-BD4C-7A570462D89A}"/>
                </a:ext>
              </a:extLst>
            </p:cNvPr>
            <p:cNvSpPr>
              <a:spLocks noChangeShapeType="1"/>
            </p:cNvSpPr>
            <p:nvPr/>
          </p:nvSpPr>
          <p:spPr bwMode="auto">
            <a:xfrm>
              <a:off x="7927345" y="4396244"/>
              <a:ext cx="1827213"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1" name="Line 16">
              <a:extLst>
                <a:ext uri="{FF2B5EF4-FFF2-40B4-BE49-F238E27FC236}">
                  <a16:creationId xmlns:a16="http://schemas.microsoft.com/office/drawing/2014/main" id="{B4A96E1E-1FCC-8748-AE3E-6BEA1397830A}"/>
                </a:ext>
              </a:extLst>
            </p:cNvPr>
            <p:cNvSpPr>
              <a:spLocks noChangeShapeType="1"/>
            </p:cNvSpPr>
            <p:nvPr/>
          </p:nvSpPr>
          <p:spPr bwMode="auto">
            <a:xfrm>
              <a:off x="7957507" y="4681994"/>
              <a:ext cx="1808163"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2" name="Line 17">
              <a:extLst>
                <a:ext uri="{FF2B5EF4-FFF2-40B4-BE49-F238E27FC236}">
                  <a16:creationId xmlns:a16="http://schemas.microsoft.com/office/drawing/2014/main" id="{2BCA50D6-62FE-B64C-BB19-B11FA0426622}"/>
                </a:ext>
              </a:extLst>
            </p:cNvPr>
            <p:cNvSpPr>
              <a:spLocks noChangeShapeType="1"/>
            </p:cNvSpPr>
            <p:nvPr/>
          </p:nvSpPr>
          <p:spPr bwMode="auto">
            <a:xfrm>
              <a:off x="7987670" y="4967744"/>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3" name="Text Box 18">
              <a:extLst>
                <a:ext uri="{FF2B5EF4-FFF2-40B4-BE49-F238E27FC236}">
                  <a16:creationId xmlns:a16="http://schemas.microsoft.com/office/drawing/2014/main" id="{02E658FD-889C-5340-9640-AD71BE2147EC}"/>
                </a:ext>
              </a:extLst>
            </p:cNvPr>
            <p:cNvSpPr txBox="1">
              <a:spLocks noChangeArrowheads="1"/>
            </p:cNvSpPr>
            <p:nvPr/>
          </p:nvSpPr>
          <p:spPr bwMode="auto">
            <a:xfrm>
              <a:off x="8040057" y="41819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4" name="Text Box 19">
              <a:extLst>
                <a:ext uri="{FF2B5EF4-FFF2-40B4-BE49-F238E27FC236}">
                  <a16:creationId xmlns:a16="http://schemas.microsoft.com/office/drawing/2014/main" id="{45B5E1FA-8F5B-7040-AFD4-A6F0EAFD0576}"/>
                </a:ext>
              </a:extLst>
            </p:cNvPr>
            <p:cNvSpPr txBox="1">
              <a:spLocks noChangeArrowheads="1"/>
            </p:cNvSpPr>
            <p:nvPr/>
          </p:nvSpPr>
          <p:spPr bwMode="auto">
            <a:xfrm>
              <a:off x="8036882" y="446768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pkt1</a:t>
              </a:r>
            </a:p>
          </p:txBody>
        </p:sp>
        <p:sp>
          <p:nvSpPr>
            <p:cNvPr id="315" name="Text Box 20">
              <a:extLst>
                <a:ext uri="{FF2B5EF4-FFF2-40B4-BE49-F238E27FC236}">
                  <a16:creationId xmlns:a16="http://schemas.microsoft.com/office/drawing/2014/main" id="{8D9B9494-8D5C-BE4F-BED0-A4F8E50D1C11}"/>
                </a:ext>
              </a:extLst>
            </p:cNvPr>
            <p:cNvSpPr txBox="1">
              <a:spLocks noChangeArrowheads="1"/>
            </p:cNvSpPr>
            <p:nvPr/>
          </p:nvSpPr>
          <p:spPr bwMode="auto">
            <a:xfrm>
              <a:off x="8033707" y="4753431"/>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grpSp>
          <p:nvGrpSpPr>
            <p:cNvPr id="316" name="Group 23">
              <a:extLst>
                <a:ext uri="{FF2B5EF4-FFF2-40B4-BE49-F238E27FC236}">
                  <a16:creationId xmlns:a16="http://schemas.microsoft.com/office/drawing/2014/main" id="{82E7EEF6-E6E0-8B4B-B2E2-D6AFBD465BEB}"/>
                </a:ext>
              </a:extLst>
            </p:cNvPr>
            <p:cNvGrpSpPr>
              <a:grpSpLocks/>
            </p:cNvGrpSpPr>
            <p:nvPr/>
          </p:nvGrpSpPr>
          <p:grpSpPr bwMode="auto">
            <a:xfrm>
              <a:off x="6939920" y="5828170"/>
              <a:ext cx="1030288" cy="274638"/>
              <a:chOff x="1895" y="3931"/>
              <a:chExt cx="649" cy="173"/>
            </a:xfrm>
          </p:grpSpPr>
          <p:sp>
            <p:nvSpPr>
              <p:cNvPr id="335" name="Rectangle 24">
                <a:extLst>
                  <a:ext uri="{FF2B5EF4-FFF2-40B4-BE49-F238E27FC236}">
                    <a16:creationId xmlns:a16="http://schemas.microsoft.com/office/drawing/2014/main" id="{863DCB74-5DAF-1847-A592-4A82497E9F68}"/>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36" name="Text Box 25">
                <a:extLst>
                  <a:ext uri="{FF2B5EF4-FFF2-40B4-BE49-F238E27FC236}">
                    <a16:creationId xmlns:a16="http://schemas.microsoft.com/office/drawing/2014/main" id="{529BD457-0C19-5348-B5FA-B02FB96145E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17" name="Line 32">
              <a:extLst>
                <a:ext uri="{FF2B5EF4-FFF2-40B4-BE49-F238E27FC236}">
                  <a16:creationId xmlns:a16="http://schemas.microsoft.com/office/drawing/2014/main" id="{39D1ADF5-0FC0-9A45-A89C-C202445BB363}"/>
                </a:ext>
              </a:extLst>
            </p:cNvPr>
            <p:cNvSpPr>
              <a:spLocks noChangeShapeType="1"/>
            </p:cNvSpPr>
            <p:nvPr/>
          </p:nvSpPr>
          <p:spPr bwMode="auto">
            <a:xfrm>
              <a:off x="7990845" y="5961520"/>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18" name="Text Box 35">
              <a:extLst>
                <a:ext uri="{FF2B5EF4-FFF2-40B4-BE49-F238E27FC236}">
                  <a16:creationId xmlns:a16="http://schemas.microsoft.com/office/drawing/2014/main" id="{62D99CB5-14A3-E647-86CE-3B7DE5DCDC7C}"/>
                </a:ext>
              </a:extLst>
            </p:cNvPr>
            <p:cNvSpPr txBox="1">
              <a:spLocks noChangeArrowheads="1"/>
            </p:cNvSpPr>
            <p:nvPr/>
          </p:nvSpPr>
          <p:spPr bwMode="auto">
            <a:xfrm>
              <a:off x="8074982" y="5747207"/>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19" name="Text Box 39">
              <a:extLst>
                <a:ext uri="{FF2B5EF4-FFF2-40B4-BE49-F238E27FC236}">
                  <a16:creationId xmlns:a16="http://schemas.microsoft.com/office/drawing/2014/main" id="{DE3A732F-D913-5C40-8075-B3896B74B221}"/>
                </a:ext>
              </a:extLst>
            </p:cNvPr>
            <p:cNvSpPr txBox="1">
              <a:spLocks noChangeArrowheads="1"/>
            </p:cNvSpPr>
            <p:nvPr/>
          </p:nvSpPr>
          <p:spPr bwMode="auto">
            <a:xfrm>
              <a:off x="6924045" y="5429707"/>
              <a:ext cx="1382713"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timeout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retransmit pkt0</a:t>
              </a:r>
            </a:p>
          </p:txBody>
        </p:sp>
        <p:sp>
          <p:nvSpPr>
            <p:cNvPr id="320" name="Rectangle 45">
              <a:extLst>
                <a:ext uri="{FF2B5EF4-FFF2-40B4-BE49-F238E27FC236}">
                  <a16:creationId xmlns:a16="http://schemas.microsoft.com/office/drawing/2014/main" id="{3AC813D7-A587-1341-B108-1D1C3BDD4322}"/>
                </a:ext>
              </a:extLst>
            </p:cNvPr>
            <p:cNvSpPr>
              <a:spLocks noChangeArrowheads="1"/>
            </p:cNvSpPr>
            <p:nvPr/>
          </p:nvSpPr>
          <p:spPr bwMode="auto">
            <a:xfrm>
              <a:off x="9959345" y="4559756"/>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1" name="Text Box 46">
              <a:extLst>
                <a:ext uri="{FF2B5EF4-FFF2-40B4-BE49-F238E27FC236}">
                  <a16:creationId xmlns:a16="http://schemas.microsoft.com/office/drawing/2014/main" id="{AD53B46B-0462-8349-BFB4-D8EE1679CA9F}"/>
                </a:ext>
              </a:extLst>
            </p:cNvPr>
            <p:cNvSpPr txBox="1">
              <a:spLocks noChangeArrowheads="1"/>
            </p:cNvSpPr>
            <p:nvPr/>
          </p:nvSpPr>
          <p:spPr bwMode="auto">
            <a:xfrm>
              <a:off x="9770432" y="4510544"/>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22" name="Rectangle 50">
              <a:extLst>
                <a:ext uri="{FF2B5EF4-FFF2-40B4-BE49-F238E27FC236}">
                  <a16:creationId xmlns:a16="http://schemas.microsoft.com/office/drawing/2014/main" id="{AD80CE9F-F5D1-7B43-A091-123A5ECF7B91}"/>
                </a:ext>
              </a:extLst>
            </p:cNvPr>
            <p:cNvSpPr>
              <a:spLocks noChangeArrowheads="1"/>
            </p:cNvSpPr>
            <p:nvPr/>
          </p:nvSpPr>
          <p:spPr bwMode="auto">
            <a:xfrm>
              <a:off x="10079995" y="4831219"/>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3" name="Text Box 51">
              <a:extLst>
                <a:ext uri="{FF2B5EF4-FFF2-40B4-BE49-F238E27FC236}">
                  <a16:creationId xmlns:a16="http://schemas.microsoft.com/office/drawing/2014/main" id="{EB22B0CE-8744-094D-B844-BAC4F3B9B933}"/>
                </a:ext>
              </a:extLst>
            </p:cNvPr>
            <p:cNvSpPr txBox="1">
              <a:spLocks noChangeArrowheads="1"/>
            </p:cNvSpPr>
            <p:nvPr/>
          </p:nvSpPr>
          <p:spPr bwMode="auto">
            <a:xfrm>
              <a:off x="9767257" y="4785181"/>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24" name="Rectangle 53">
              <a:extLst>
                <a:ext uri="{FF2B5EF4-FFF2-40B4-BE49-F238E27FC236}">
                  <a16:creationId xmlns:a16="http://schemas.microsoft.com/office/drawing/2014/main" id="{B4035F3F-8265-144D-A6FF-D585783A8317}"/>
                </a:ext>
              </a:extLst>
            </p:cNvPr>
            <p:cNvSpPr>
              <a:spLocks noChangeArrowheads="1"/>
            </p:cNvSpPr>
            <p:nvPr/>
          </p:nvSpPr>
          <p:spPr bwMode="auto">
            <a:xfrm>
              <a:off x="10210170" y="5094744"/>
              <a:ext cx="401638"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5" name="Text Box 54">
              <a:extLst>
                <a:ext uri="{FF2B5EF4-FFF2-40B4-BE49-F238E27FC236}">
                  <a16:creationId xmlns:a16="http://schemas.microsoft.com/office/drawing/2014/main" id="{6E183FB6-D313-5643-AF16-2BCB057078CF}"/>
                </a:ext>
              </a:extLst>
            </p:cNvPr>
            <p:cNvSpPr txBox="1">
              <a:spLocks noChangeArrowheads="1"/>
            </p:cNvSpPr>
            <p:nvPr/>
          </p:nvSpPr>
          <p:spPr bwMode="auto">
            <a:xfrm>
              <a:off x="9770432" y="5048707"/>
              <a:ext cx="103028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26" name="Line 62">
              <a:extLst>
                <a:ext uri="{FF2B5EF4-FFF2-40B4-BE49-F238E27FC236}">
                  <a16:creationId xmlns:a16="http://schemas.microsoft.com/office/drawing/2014/main" id="{2A5D31EF-8FFA-DA4D-8EDA-36C5F17B4ED9}"/>
                </a:ext>
              </a:extLst>
            </p:cNvPr>
            <p:cNvSpPr>
              <a:spLocks noChangeShapeType="1"/>
            </p:cNvSpPr>
            <p:nvPr/>
          </p:nvSpPr>
          <p:spPr bwMode="auto">
            <a:xfrm flipH="1">
              <a:off x="9122732" y="4642306"/>
              <a:ext cx="577850" cy="25717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7" name="Line 63">
              <a:extLst>
                <a:ext uri="{FF2B5EF4-FFF2-40B4-BE49-F238E27FC236}">
                  <a16:creationId xmlns:a16="http://schemas.microsoft.com/office/drawing/2014/main" id="{EC59E951-2D9E-ED41-A941-387BCF81F22C}"/>
                </a:ext>
              </a:extLst>
            </p:cNvPr>
            <p:cNvSpPr>
              <a:spLocks noChangeShapeType="1"/>
            </p:cNvSpPr>
            <p:nvPr/>
          </p:nvSpPr>
          <p:spPr bwMode="auto">
            <a:xfrm flipH="1">
              <a:off x="9122732" y="4905831"/>
              <a:ext cx="608013" cy="2254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8" name="Line 64">
              <a:extLst>
                <a:ext uri="{FF2B5EF4-FFF2-40B4-BE49-F238E27FC236}">
                  <a16:creationId xmlns:a16="http://schemas.microsoft.com/office/drawing/2014/main" id="{20E85F7F-62CA-5046-92BB-0A98B265007A}"/>
                </a:ext>
              </a:extLst>
            </p:cNvPr>
            <p:cNvSpPr>
              <a:spLocks noChangeShapeType="1"/>
            </p:cNvSpPr>
            <p:nvPr/>
          </p:nvSpPr>
          <p:spPr bwMode="auto">
            <a:xfrm flipH="1">
              <a:off x="9129082" y="5169357"/>
              <a:ext cx="631825" cy="2127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29" name="Text Box 65">
              <a:extLst>
                <a:ext uri="{FF2B5EF4-FFF2-40B4-BE49-F238E27FC236}">
                  <a16:creationId xmlns:a16="http://schemas.microsoft.com/office/drawing/2014/main" id="{0E3A167C-8674-7748-A55E-C8BB9290668E}"/>
                </a:ext>
              </a:extLst>
            </p:cNvPr>
            <p:cNvSpPr txBox="1">
              <a:spLocks noChangeArrowheads="1"/>
            </p:cNvSpPr>
            <p:nvPr/>
          </p:nvSpPr>
          <p:spPr bwMode="auto">
            <a:xfrm>
              <a:off x="8913182" y="4759781"/>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0" name="Text Box 66">
              <a:extLst>
                <a:ext uri="{FF2B5EF4-FFF2-40B4-BE49-F238E27FC236}">
                  <a16:creationId xmlns:a16="http://schemas.microsoft.com/office/drawing/2014/main" id="{1F48C814-D936-5149-ABD9-EBAB7DD49C15}"/>
                </a:ext>
              </a:extLst>
            </p:cNvPr>
            <p:cNvSpPr txBox="1">
              <a:spLocks noChangeArrowheads="1"/>
            </p:cNvSpPr>
            <p:nvPr/>
          </p:nvSpPr>
          <p:spPr bwMode="auto">
            <a:xfrm>
              <a:off x="8921120" y="500266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1" name="Text Box 67">
              <a:extLst>
                <a:ext uri="{FF2B5EF4-FFF2-40B4-BE49-F238E27FC236}">
                  <a16:creationId xmlns:a16="http://schemas.microsoft.com/office/drawing/2014/main" id="{55F809AC-7CEA-CD47-9D93-F22586EF720A}"/>
                </a:ext>
              </a:extLst>
            </p:cNvPr>
            <p:cNvSpPr txBox="1">
              <a:spLocks noChangeArrowheads="1"/>
            </p:cNvSpPr>
            <p:nvPr/>
          </p:nvSpPr>
          <p:spPr bwMode="auto">
            <a:xfrm>
              <a:off x="8927470" y="524079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charset="0"/>
                  <a:ea typeface="ＭＳ Ｐゴシック" charset="0"/>
                  <a:cs typeface="+mn-cs"/>
                </a:rPr>
                <a:t>X</a:t>
              </a:r>
            </a:p>
          </p:txBody>
        </p:sp>
        <p:sp>
          <p:nvSpPr>
            <p:cNvPr id="332" name="Text Box 68">
              <a:extLst>
                <a:ext uri="{FF2B5EF4-FFF2-40B4-BE49-F238E27FC236}">
                  <a16:creationId xmlns:a16="http://schemas.microsoft.com/office/drawing/2014/main" id="{E3B0F057-7806-9C4B-8EB7-5C2A7E6C3396}"/>
                </a:ext>
              </a:extLst>
            </p:cNvPr>
            <p:cNvSpPr txBox="1">
              <a:spLocks noChangeArrowheads="1"/>
            </p:cNvSpPr>
            <p:nvPr/>
          </p:nvSpPr>
          <p:spPr bwMode="auto">
            <a:xfrm>
              <a:off x="9719632" y="595040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CC0000"/>
                  </a:solidFill>
                  <a:effectLst/>
                  <a:uLnTx/>
                  <a:uFillTx/>
                  <a:latin typeface="Tahoma" charset="0"/>
                  <a:ea typeface="ＭＳ Ｐゴシック" charset="0"/>
                  <a:cs typeface="+mn-cs"/>
                </a:rPr>
                <a:t>with seq number 0</a:t>
              </a:r>
            </a:p>
          </p:txBody>
        </p:sp>
        <p:sp>
          <p:nvSpPr>
            <p:cNvPr id="333" name="Line 69">
              <a:extLst>
                <a:ext uri="{FF2B5EF4-FFF2-40B4-BE49-F238E27FC236}">
                  <a16:creationId xmlns:a16="http://schemas.microsoft.com/office/drawing/2014/main" id="{14184EFC-08DC-8F48-8656-38EAFBF9A938}"/>
                </a:ext>
              </a:extLst>
            </p:cNvPr>
            <p:cNvSpPr>
              <a:spLocks noChangeShapeType="1"/>
            </p:cNvSpPr>
            <p:nvPr/>
          </p:nvSpPr>
          <p:spPr bwMode="auto">
            <a:xfrm flipV="1">
              <a:off x="10424482" y="5345569"/>
              <a:ext cx="0" cy="635000"/>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334" name="Text Box 117">
            <a:extLst>
              <a:ext uri="{FF2B5EF4-FFF2-40B4-BE49-F238E27FC236}">
                <a16:creationId xmlns:a16="http://schemas.microsoft.com/office/drawing/2014/main" id="{03C18204-473B-6144-BF07-9B86DD89E3E2}"/>
              </a:ext>
            </a:extLst>
          </p:cNvPr>
          <p:cNvSpPr txBox="1">
            <a:spLocks noChangeArrowheads="1"/>
          </p:cNvSpPr>
          <p:nvPr/>
        </p:nvSpPr>
        <p:spPr bwMode="auto">
          <a:xfrm>
            <a:off x="6903407" y="6111434"/>
            <a:ext cx="12207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(b) oops!</a:t>
            </a:r>
          </a:p>
        </p:txBody>
      </p:sp>
      <p:grpSp>
        <p:nvGrpSpPr>
          <p:cNvPr id="5" name="Group 4">
            <a:extLst>
              <a:ext uri="{FF2B5EF4-FFF2-40B4-BE49-F238E27FC236}">
                <a16:creationId xmlns:a16="http://schemas.microsoft.com/office/drawing/2014/main" id="{4E24ABB9-F69F-E54C-9DFF-5CF4B1475C1B}"/>
              </a:ext>
            </a:extLst>
          </p:cNvPr>
          <p:cNvGrpSpPr/>
          <p:nvPr/>
        </p:nvGrpSpPr>
        <p:grpSpPr>
          <a:xfrm>
            <a:off x="6785932" y="351292"/>
            <a:ext cx="4410075" cy="2644775"/>
            <a:chOff x="6785932" y="351292"/>
            <a:chExt cx="4410075" cy="2644775"/>
          </a:xfrm>
        </p:grpSpPr>
        <p:sp>
          <p:nvSpPr>
            <p:cNvPr id="302" name="Text Box 40">
              <a:extLst>
                <a:ext uri="{FF2B5EF4-FFF2-40B4-BE49-F238E27FC236}">
                  <a16:creationId xmlns:a16="http://schemas.microsoft.com/office/drawing/2014/main" id="{7AAB2DA8-8AB9-0A42-AA24-900F507BEF5E}"/>
                </a:ext>
              </a:extLst>
            </p:cNvPr>
            <p:cNvSpPr txBox="1">
              <a:spLocks noChangeArrowheads="1"/>
            </p:cNvSpPr>
            <p:nvPr/>
          </p:nvSpPr>
          <p:spPr bwMode="auto">
            <a:xfrm>
              <a:off x="9546595" y="351292"/>
              <a:ext cx="1458912"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receiver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(after receipt)</a:t>
              </a:r>
            </a:p>
          </p:txBody>
        </p:sp>
        <p:sp>
          <p:nvSpPr>
            <p:cNvPr id="303" name="Text Box 41">
              <a:extLst>
                <a:ext uri="{FF2B5EF4-FFF2-40B4-BE49-F238E27FC236}">
                  <a16:creationId xmlns:a16="http://schemas.microsoft.com/office/drawing/2014/main" id="{3598A985-11A7-2044-B9F4-C6844C5E27D3}"/>
                </a:ext>
              </a:extLst>
            </p:cNvPr>
            <p:cNvSpPr txBox="1">
              <a:spLocks noChangeArrowheads="1"/>
            </p:cNvSpPr>
            <p:nvPr/>
          </p:nvSpPr>
          <p:spPr bwMode="auto">
            <a:xfrm>
              <a:off x="6785932" y="354467"/>
              <a:ext cx="136525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sender window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mn-cs"/>
                </a:rPr>
                <a:t>(after receipt)</a:t>
              </a:r>
            </a:p>
          </p:txBody>
        </p:sp>
        <p:sp>
          <p:nvSpPr>
            <p:cNvPr id="304" name="Line 58">
              <a:extLst>
                <a:ext uri="{FF2B5EF4-FFF2-40B4-BE49-F238E27FC236}">
                  <a16:creationId xmlns:a16="http://schemas.microsoft.com/office/drawing/2014/main" id="{D0BD8176-5A1C-2F42-A376-096BA3649435}"/>
                </a:ext>
              </a:extLst>
            </p:cNvPr>
            <p:cNvSpPr>
              <a:spLocks noChangeShapeType="1"/>
            </p:cNvSpPr>
            <p:nvPr/>
          </p:nvSpPr>
          <p:spPr bwMode="auto">
            <a:xfrm>
              <a:off x="6871657" y="845004"/>
              <a:ext cx="1109663" cy="0"/>
            </a:xfrm>
            <a:prstGeom prst="line">
              <a:avLst/>
            </a:prstGeom>
            <a:noFill/>
            <a:ln w="19050">
              <a:solidFill>
                <a:srgbClr val="0000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05" name="Line 59">
              <a:extLst>
                <a:ext uri="{FF2B5EF4-FFF2-40B4-BE49-F238E27FC236}">
                  <a16:creationId xmlns:a16="http://schemas.microsoft.com/office/drawing/2014/main" id="{5593C4C2-6D68-884B-8AE3-58E5D1DC69CE}"/>
                </a:ext>
              </a:extLst>
            </p:cNvPr>
            <p:cNvSpPr>
              <a:spLocks noChangeShapeType="1"/>
            </p:cNvSpPr>
            <p:nvPr/>
          </p:nvSpPr>
          <p:spPr bwMode="auto">
            <a:xfrm>
              <a:off x="9652957" y="845004"/>
              <a:ext cx="1109663" cy="0"/>
            </a:xfrm>
            <a:prstGeom prst="line">
              <a:avLst/>
            </a:prstGeom>
            <a:noFill/>
            <a:ln w="19050">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44" name="Group 72">
              <a:extLst>
                <a:ext uri="{FF2B5EF4-FFF2-40B4-BE49-F238E27FC236}">
                  <a16:creationId xmlns:a16="http://schemas.microsoft.com/office/drawing/2014/main" id="{0A13F6C1-3774-494B-8A3C-5D027253D981}"/>
                </a:ext>
              </a:extLst>
            </p:cNvPr>
            <p:cNvGrpSpPr>
              <a:grpSpLocks/>
            </p:cNvGrpSpPr>
            <p:nvPr/>
          </p:nvGrpSpPr>
          <p:grpSpPr bwMode="auto">
            <a:xfrm>
              <a:off x="6927220" y="1057729"/>
              <a:ext cx="1030287" cy="274638"/>
              <a:chOff x="1895" y="3931"/>
              <a:chExt cx="649" cy="173"/>
            </a:xfrm>
          </p:grpSpPr>
          <p:sp>
            <p:nvSpPr>
              <p:cNvPr id="378" name="Rectangle 73">
                <a:extLst>
                  <a:ext uri="{FF2B5EF4-FFF2-40B4-BE49-F238E27FC236}">
                    <a16:creationId xmlns:a16="http://schemas.microsoft.com/office/drawing/2014/main" id="{31A35EF5-5E84-C54D-8814-1DCE9ACB3026}"/>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9" name="Text Box 74">
                <a:extLst>
                  <a:ext uri="{FF2B5EF4-FFF2-40B4-BE49-F238E27FC236}">
                    <a16:creationId xmlns:a16="http://schemas.microsoft.com/office/drawing/2014/main" id="{68D007B8-2247-874B-BE2A-66BD08115EF2}"/>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5" name="Group 75">
              <a:extLst>
                <a:ext uri="{FF2B5EF4-FFF2-40B4-BE49-F238E27FC236}">
                  <a16:creationId xmlns:a16="http://schemas.microsoft.com/office/drawing/2014/main" id="{8AFEBDCB-F9EB-FA4B-B9DD-D18BF76F0DFA}"/>
                </a:ext>
              </a:extLst>
            </p:cNvPr>
            <p:cNvGrpSpPr>
              <a:grpSpLocks/>
            </p:cNvGrpSpPr>
            <p:nvPr/>
          </p:nvGrpSpPr>
          <p:grpSpPr bwMode="auto">
            <a:xfrm>
              <a:off x="6946270" y="1332367"/>
              <a:ext cx="1030287" cy="274638"/>
              <a:chOff x="1895" y="3931"/>
              <a:chExt cx="649" cy="173"/>
            </a:xfrm>
          </p:grpSpPr>
          <p:sp>
            <p:nvSpPr>
              <p:cNvPr id="376" name="Rectangle 76">
                <a:extLst>
                  <a:ext uri="{FF2B5EF4-FFF2-40B4-BE49-F238E27FC236}">
                    <a16:creationId xmlns:a16="http://schemas.microsoft.com/office/drawing/2014/main" id="{44D312F6-1BAF-6745-9666-7EDB183FBC35}"/>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7" name="Text Box 77">
                <a:extLst>
                  <a:ext uri="{FF2B5EF4-FFF2-40B4-BE49-F238E27FC236}">
                    <a16:creationId xmlns:a16="http://schemas.microsoft.com/office/drawing/2014/main" id="{FA389E1B-1FC9-174D-BE78-CB7863805F45}"/>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grpSp>
          <p:nvGrpSpPr>
            <p:cNvPr id="346" name="Group 78">
              <a:extLst>
                <a:ext uri="{FF2B5EF4-FFF2-40B4-BE49-F238E27FC236}">
                  <a16:creationId xmlns:a16="http://schemas.microsoft.com/office/drawing/2014/main" id="{65618DE4-E600-5F43-BF4D-D218CB02771B}"/>
                </a:ext>
              </a:extLst>
            </p:cNvPr>
            <p:cNvGrpSpPr>
              <a:grpSpLocks/>
            </p:cNvGrpSpPr>
            <p:nvPr/>
          </p:nvGrpSpPr>
          <p:grpSpPr bwMode="auto">
            <a:xfrm>
              <a:off x="6954207" y="1595892"/>
              <a:ext cx="1030287" cy="274638"/>
              <a:chOff x="1895" y="3931"/>
              <a:chExt cx="649" cy="173"/>
            </a:xfrm>
          </p:grpSpPr>
          <p:sp>
            <p:nvSpPr>
              <p:cNvPr id="374" name="Rectangle 79">
                <a:extLst>
                  <a:ext uri="{FF2B5EF4-FFF2-40B4-BE49-F238E27FC236}">
                    <a16:creationId xmlns:a16="http://schemas.microsoft.com/office/drawing/2014/main" id="{FCDE5993-57F4-FD43-820D-D54B24299DC1}"/>
                  </a:ext>
                </a:extLst>
              </p:cNvPr>
              <p:cNvSpPr>
                <a:spLocks noChangeArrowheads="1"/>
              </p:cNvSpPr>
              <p:nvPr/>
            </p:nvSpPr>
            <p:spPr bwMode="auto">
              <a:xfrm>
                <a:off x="1936" y="3962"/>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5" name="Text Box 80">
                <a:extLst>
                  <a:ext uri="{FF2B5EF4-FFF2-40B4-BE49-F238E27FC236}">
                    <a16:creationId xmlns:a16="http://schemas.microsoft.com/office/drawing/2014/main" id="{C513FF21-ED92-9444-9E53-0248290D9A6E}"/>
                  </a:ext>
                </a:extLst>
              </p:cNvPr>
              <p:cNvSpPr txBox="1">
                <a:spLocks noChangeArrowheads="1"/>
              </p:cNvSpPr>
              <p:nvPr/>
            </p:nvSpPr>
            <p:spPr bwMode="auto">
              <a:xfrm>
                <a:off x="1895" y="3931"/>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0 1 2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3 0 1 2</a:t>
                </a:r>
              </a:p>
            </p:txBody>
          </p:sp>
        </p:grpSp>
        <p:sp>
          <p:nvSpPr>
            <p:cNvPr id="347" name="Line 81">
              <a:extLst>
                <a:ext uri="{FF2B5EF4-FFF2-40B4-BE49-F238E27FC236}">
                  <a16:creationId xmlns:a16="http://schemas.microsoft.com/office/drawing/2014/main" id="{4DF4A6D3-1388-4140-80DA-D3AA398FEB45}"/>
                </a:ext>
              </a:extLst>
            </p:cNvPr>
            <p:cNvSpPr>
              <a:spLocks noChangeShapeType="1"/>
            </p:cNvSpPr>
            <p:nvPr/>
          </p:nvSpPr>
          <p:spPr bwMode="auto">
            <a:xfrm>
              <a:off x="7944807" y="1195842"/>
              <a:ext cx="1827212" cy="2381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8" name="Line 82">
              <a:extLst>
                <a:ext uri="{FF2B5EF4-FFF2-40B4-BE49-F238E27FC236}">
                  <a16:creationId xmlns:a16="http://schemas.microsoft.com/office/drawing/2014/main" id="{9F5B609B-A64B-AB46-BE65-3CC9EBB14A16}"/>
                </a:ext>
              </a:extLst>
            </p:cNvPr>
            <p:cNvSpPr>
              <a:spLocks noChangeShapeType="1"/>
            </p:cNvSpPr>
            <p:nvPr/>
          </p:nvSpPr>
          <p:spPr bwMode="auto">
            <a:xfrm>
              <a:off x="7974970" y="1481592"/>
              <a:ext cx="1808162" cy="22860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49" name="Line 83">
              <a:extLst>
                <a:ext uri="{FF2B5EF4-FFF2-40B4-BE49-F238E27FC236}">
                  <a16:creationId xmlns:a16="http://schemas.microsoft.com/office/drawing/2014/main" id="{27722A74-5DAE-0946-97DB-8A82FE5984E8}"/>
                </a:ext>
              </a:extLst>
            </p:cNvPr>
            <p:cNvSpPr>
              <a:spLocks noChangeShapeType="1"/>
            </p:cNvSpPr>
            <p:nvPr/>
          </p:nvSpPr>
          <p:spPr bwMode="auto">
            <a:xfrm>
              <a:off x="8005132" y="1767342"/>
              <a:ext cx="1784350" cy="209550"/>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0" name="Text Box 84">
              <a:extLst>
                <a:ext uri="{FF2B5EF4-FFF2-40B4-BE49-F238E27FC236}">
                  <a16:creationId xmlns:a16="http://schemas.microsoft.com/office/drawing/2014/main" id="{CE71F8A0-0A9C-4C4E-A305-C82195C44AEE}"/>
                </a:ext>
              </a:extLst>
            </p:cNvPr>
            <p:cNvSpPr txBox="1">
              <a:spLocks noChangeArrowheads="1"/>
            </p:cNvSpPr>
            <p:nvPr/>
          </p:nvSpPr>
          <p:spPr bwMode="auto">
            <a:xfrm>
              <a:off x="7990845" y="9815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1" name="Text Box 85">
              <a:extLst>
                <a:ext uri="{FF2B5EF4-FFF2-40B4-BE49-F238E27FC236}">
                  <a16:creationId xmlns:a16="http://schemas.microsoft.com/office/drawing/2014/main" id="{DBA88F99-7C3D-A645-A43F-445E459F83BA}"/>
                </a:ext>
              </a:extLst>
            </p:cNvPr>
            <p:cNvSpPr txBox="1">
              <a:spLocks noChangeArrowheads="1"/>
            </p:cNvSpPr>
            <p:nvPr/>
          </p:nvSpPr>
          <p:spPr bwMode="auto">
            <a:xfrm>
              <a:off x="8054345" y="126727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pkt1</a:t>
              </a:r>
            </a:p>
          </p:txBody>
        </p:sp>
        <p:sp>
          <p:nvSpPr>
            <p:cNvPr id="352" name="Text Box 86">
              <a:extLst>
                <a:ext uri="{FF2B5EF4-FFF2-40B4-BE49-F238E27FC236}">
                  <a16:creationId xmlns:a16="http://schemas.microsoft.com/office/drawing/2014/main" id="{E00B6B45-404A-1D4B-88E9-28B3280E8158}"/>
                </a:ext>
              </a:extLst>
            </p:cNvPr>
            <p:cNvSpPr txBox="1">
              <a:spLocks noChangeArrowheads="1"/>
            </p:cNvSpPr>
            <p:nvPr/>
          </p:nvSpPr>
          <p:spPr bwMode="auto">
            <a:xfrm>
              <a:off x="8051170" y="1553029"/>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pkt2</a:t>
              </a:r>
            </a:p>
          </p:txBody>
        </p:sp>
        <p:sp>
          <p:nvSpPr>
            <p:cNvPr id="353" name="Rectangle 88">
              <a:extLst>
                <a:ext uri="{FF2B5EF4-FFF2-40B4-BE49-F238E27FC236}">
                  <a16:creationId xmlns:a16="http://schemas.microsoft.com/office/drawing/2014/main" id="{00D5F247-083B-9D41-8B0F-F0142DCC3FC2}"/>
                </a:ext>
              </a:extLst>
            </p:cNvPr>
            <p:cNvSpPr>
              <a:spLocks noChangeArrowheads="1"/>
            </p:cNvSpPr>
            <p:nvPr/>
          </p:nvSpPr>
          <p:spPr bwMode="auto">
            <a:xfrm>
              <a:off x="7270120" y="2369004"/>
              <a:ext cx="401637" cy="188913"/>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4" name="Text Box 89">
              <a:extLst>
                <a:ext uri="{FF2B5EF4-FFF2-40B4-BE49-F238E27FC236}">
                  <a16:creationId xmlns:a16="http://schemas.microsoft.com/office/drawing/2014/main" id="{C8788A25-6EDB-1448-BC16-FF3C92668B77}"/>
                </a:ext>
              </a:extLst>
            </p:cNvPr>
            <p:cNvSpPr txBox="1">
              <a:spLocks noChangeArrowheads="1"/>
            </p:cNvSpPr>
            <p:nvPr/>
          </p:nvSpPr>
          <p:spPr bwMode="auto">
            <a:xfrm>
              <a:off x="6957382" y="2322967"/>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55" name="Line 90">
              <a:extLst>
                <a:ext uri="{FF2B5EF4-FFF2-40B4-BE49-F238E27FC236}">
                  <a16:creationId xmlns:a16="http://schemas.microsoft.com/office/drawing/2014/main" id="{DF246AA7-F9CB-F242-9DA2-F15BE67FC101}"/>
                </a:ext>
              </a:extLst>
            </p:cNvPr>
            <p:cNvSpPr>
              <a:spLocks noChangeShapeType="1"/>
            </p:cNvSpPr>
            <p:nvPr/>
          </p:nvSpPr>
          <p:spPr bwMode="auto">
            <a:xfrm>
              <a:off x="7976557" y="2494417"/>
              <a:ext cx="1784350" cy="223838"/>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6" name="Text Box 91">
              <a:extLst>
                <a:ext uri="{FF2B5EF4-FFF2-40B4-BE49-F238E27FC236}">
                  <a16:creationId xmlns:a16="http://schemas.microsoft.com/office/drawing/2014/main" id="{73C28AE9-7587-A847-8F64-35A78283A650}"/>
                </a:ext>
              </a:extLst>
            </p:cNvPr>
            <p:cNvSpPr txBox="1">
              <a:spLocks noChangeArrowheads="1"/>
            </p:cNvSpPr>
            <p:nvPr/>
          </p:nvSpPr>
          <p:spPr bwMode="auto">
            <a:xfrm>
              <a:off x="8079745" y="250235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pkt0</a:t>
              </a:r>
            </a:p>
          </p:txBody>
        </p:sp>
        <p:sp>
          <p:nvSpPr>
            <p:cNvPr id="357" name="Rectangle 95">
              <a:extLst>
                <a:ext uri="{FF2B5EF4-FFF2-40B4-BE49-F238E27FC236}">
                  <a16:creationId xmlns:a16="http://schemas.microsoft.com/office/drawing/2014/main" id="{755DB6B7-F467-9247-B083-632289FD957E}"/>
                </a:ext>
              </a:extLst>
            </p:cNvPr>
            <p:cNvSpPr>
              <a:spLocks noChangeArrowheads="1"/>
            </p:cNvSpPr>
            <p:nvPr/>
          </p:nvSpPr>
          <p:spPr bwMode="auto">
            <a:xfrm>
              <a:off x="9976807" y="1359354"/>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58" name="Text Box 96">
              <a:extLst>
                <a:ext uri="{FF2B5EF4-FFF2-40B4-BE49-F238E27FC236}">
                  <a16:creationId xmlns:a16="http://schemas.microsoft.com/office/drawing/2014/main" id="{A97EABBF-ADD6-1D49-B7F4-AAB3EB89B98B}"/>
                </a:ext>
              </a:extLst>
            </p:cNvPr>
            <p:cNvSpPr txBox="1">
              <a:spLocks noChangeArrowheads="1"/>
            </p:cNvSpPr>
            <p:nvPr/>
          </p:nvSpPr>
          <p:spPr bwMode="auto">
            <a:xfrm>
              <a:off x="9787895" y="1310142"/>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1 2 3</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0 1 2</a:t>
              </a:r>
            </a:p>
          </p:txBody>
        </p:sp>
        <p:sp>
          <p:nvSpPr>
            <p:cNvPr id="359" name="Rectangle 97">
              <a:extLst>
                <a:ext uri="{FF2B5EF4-FFF2-40B4-BE49-F238E27FC236}">
                  <a16:creationId xmlns:a16="http://schemas.microsoft.com/office/drawing/2014/main" id="{3EE66D50-BD61-0E4A-9CF7-EF712D184D6F}"/>
                </a:ext>
              </a:extLst>
            </p:cNvPr>
            <p:cNvSpPr>
              <a:spLocks noChangeArrowheads="1"/>
            </p:cNvSpPr>
            <p:nvPr/>
          </p:nvSpPr>
          <p:spPr bwMode="auto">
            <a:xfrm>
              <a:off x="10097457" y="1630817"/>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0" name="Text Box 98">
              <a:extLst>
                <a:ext uri="{FF2B5EF4-FFF2-40B4-BE49-F238E27FC236}">
                  <a16:creationId xmlns:a16="http://schemas.microsoft.com/office/drawing/2014/main" id="{0FDF5234-E7F1-9D4F-9A97-BD478EC2E7A0}"/>
                </a:ext>
              </a:extLst>
            </p:cNvPr>
            <p:cNvSpPr txBox="1">
              <a:spLocks noChangeArrowheads="1"/>
            </p:cNvSpPr>
            <p:nvPr/>
          </p:nvSpPr>
          <p:spPr bwMode="auto">
            <a:xfrm>
              <a:off x="9784720" y="1584779"/>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 2 3 0</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1 2</a:t>
              </a:r>
            </a:p>
          </p:txBody>
        </p:sp>
        <p:sp>
          <p:nvSpPr>
            <p:cNvPr id="361" name="Rectangle 99">
              <a:extLst>
                <a:ext uri="{FF2B5EF4-FFF2-40B4-BE49-F238E27FC236}">
                  <a16:creationId xmlns:a16="http://schemas.microsoft.com/office/drawing/2014/main" id="{633C63B7-2909-DE47-BCBB-44897C7F89C1}"/>
                </a:ext>
              </a:extLst>
            </p:cNvPr>
            <p:cNvSpPr>
              <a:spLocks noChangeArrowheads="1"/>
            </p:cNvSpPr>
            <p:nvPr/>
          </p:nvSpPr>
          <p:spPr bwMode="auto">
            <a:xfrm>
              <a:off x="10227632" y="1894342"/>
              <a:ext cx="401637" cy="188913"/>
            </a:xfrm>
            <a:prstGeom prst="rect">
              <a:avLst/>
            </a:prstGeom>
            <a:solidFill>
              <a:srgbClr val="008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2" name="Text Box 100">
              <a:extLst>
                <a:ext uri="{FF2B5EF4-FFF2-40B4-BE49-F238E27FC236}">
                  <a16:creationId xmlns:a16="http://schemas.microsoft.com/office/drawing/2014/main" id="{2812F92C-4236-294E-A0BC-A2833FCDBAFF}"/>
                </a:ext>
              </a:extLst>
            </p:cNvPr>
            <p:cNvSpPr txBox="1">
              <a:spLocks noChangeArrowheads="1"/>
            </p:cNvSpPr>
            <p:nvPr/>
          </p:nvSpPr>
          <p:spPr bwMode="auto">
            <a:xfrm>
              <a:off x="9787895" y="1848304"/>
              <a:ext cx="1030287"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3 0 1</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2</a:t>
              </a:r>
            </a:p>
          </p:txBody>
        </p:sp>
        <p:sp>
          <p:nvSpPr>
            <p:cNvPr id="363" name="Line 103">
              <a:extLst>
                <a:ext uri="{FF2B5EF4-FFF2-40B4-BE49-F238E27FC236}">
                  <a16:creationId xmlns:a16="http://schemas.microsoft.com/office/drawing/2014/main" id="{FF2E4D9A-CE76-6945-ACCA-B13DC7285B4E}"/>
                </a:ext>
              </a:extLst>
            </p:cNvPr>
            <p:cNvSpPr>
              <a:spLocks noChangeShapeType="1"/>
            </p:cNvSpPr>
            <p:nvPr/>
          </p:nvSpPr>
          <p:spPr bwMode="auto">
            <a:xfrm flipH="1">
              <a:off x="7933695" y="1441904"/>
              <a:ext cx="1784350" cy="735013"/>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4" name="Line 104">
              <a:extLst>
                <a:ext uri="{FF2B5EF4-FFF2-40B4-BE49-F238E27FC236}">
                  <a16:creationId xmlns:a16="http://schemas.microsoft.com/office/drawing/2014/main" id="{E53CC8D8-A794-8545-9766-CEE36A668234}"/>
                </a:ext>
              </a:extLst>
            </p:cNvPr>
            <p:cNvSpPr>
              <a:spLocks noChangeShapeType="1"/>
            </p:cNvSpPr>
            <p:nvPr/>
          </p:nvSpPr>
          <p:spPr bwMode="auto">
            <a:xfrm flipH="1">
              <a:off x="7952745" y="1705429"/>
              <a:ext cx="1795462" cy="7588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5" name="Text Box 107">
              <a:extLst>
                <a:ext uri="{FF2B5EF4-FFF2-40B4-BE49-F238E27FC236}">
                  <a16:creationId xmlns:a16="http://schemas.microsoft.com/office/drawing/2014/main" id="{5E4F7443-630A-5146-8A13-69B6B28A368A}"/>
                </a:ext>
              </a:extLst>
            </p:cNvPr>
            <p:cNvSpPr txBox="1">
              <a:spLocks noChangeArrowheads="1"/>
            </p:cNvSpPr>
            <p:nvPr/>
          </p:nvSpPr>
          <p:spPr bwMode="auto">
            <a:xfrm>
              <a:off x="8452807" y="2132467"/>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charset="0"/>
                  <a:ea typeface="ＭＳ Ｐゴシック" charset="0"/>
                  <a:cs typeface="+mn-cs"/>
                </a:rPr>
                <a:t>X</a:t>
              </a:r>
            </a:p>
          </p:txBody>
        </p:sp>
        <p:sp>
          <p:nvSpPr>
            <p:cNvPr id="366" name="Text Box 109">
              <a:extLst>
                <a:ext uri="{FF2B5EF4-FFF2-40B4-BE49-F238E27FC236}">
                  <a16:creationId xmlns:a16="http://schemas.microsoft.com/office/drawing/2014/main" id="{E330918C-EA47-534F-84FC-AD449C2962CA}"/>
                </a:ext>
              </a:extLst>
            </p:cNvPr>
            <p:cNvSpPr txBox="1">
              <a:spLocks noChangeArrowheads="1"/>
            </p:cNvSpPr>
            <p:nvPr/>
          </p:nvSpPr>
          <p:spPr bwMode="auto">
            <a:xfrm>
              <a:off x="9748207" y="2538867"/>
              <a:ext cx="1447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will accept packet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CC0000"/>
                  </a:solidFill>
                  <a:effectLst/>
                  <a:uLnTx/>
                  <a:uFillTx/>
                  <a:latin typeface="Tahoma" charset="0"/>
                  <a:ea typeface="ＭＳ Ｐゴシック" charset="0"/>
                  <a:cs typeface="+mn-cs"/>
                </a:rPr>
                <a:t>with seq number 0</a:t>
              </a:r>
            </a:p>
          </p:txBody>
        </p:sp>
        <p:sp>
          <p:nvSpPr>
            <p:cNvPr id="367" name="Line 110">
              <a:extLst>
                <a:ext uri="{FF2B5EF4-FFF2-40B4-BE49-F238E27FC236}">
                  <a16:creationId xmlns:a16="http://schemas.microsoft.com/office/drawing/2014/main" id="{5A45AB60-B76D-5A4B-8C09-04809F1E5ECB}"/>
                </a:ext>
              </a:extLst>
            </p:cNvPr>
            <p:cNvSpPr>
              <a:spLocks noChangeShapeType="1"/>
            </p:cNvSpPr>
            <p:nvPr/>
          </p:nvSpPr>
          <p:spPr bwMode="auto">
            <a:xfrm flipH="1" flipV="1">
              <a:off x="10441945" y="2145167"/>
              <a:ext cx="0" cy="446088"/>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8" name="Line 112">
              <a:extLst>
                <a:ext uri="{FF2B5EF4-FFF2-40B4-BE49-F238E27FC236}">
                  <a16:creationId xmlns:a16="http://schemas.microsoft.com/office/drawing/2014/main" id="{F4CED333-2B29-5047-9987-7FF2B5DE2F0B}"/>
                </a:ext>
              </a:extLst>
            </p:cNvPr>
            <p:cNvSpPr>
              <a:spLocks noChangeShapeType="1"/>
            </p:cNvSpPr>
            <p:nvPr/>
          </p:nvSpPr>
          <p:spPr bwMode="auto">
            <a:xfrm>
              <a:off x="7968620" y="2203904"/>
              <a:ext cx="590550" cy="73025"/>
            </a:xfrm>
            <a:prstGeom prst="line">
              <a:avLst/>
            </a:prstGeom>
            <a:noFill/>
            <a:ln w="19050">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369" name="Group 115">
              <a:extLst>
                <a:ext uri="{FF2B5EF4-FFF2-40B4-BE49-F238E27FC236}">
                  <a16:creationId xmlns:a16="http://schemas.microsoft.com/office/drawing/2014/main" id="{6E7A2A89-7268-A649-8EAD-C55997BFA90B}"/>
                </a:ext>
              </a:extLst>
            </p:cNvPr>
            <p:cNvGrpSpPr>
              <a:grpSpLocks/>
            </p:cNvGrpSpPr>
            <p:nvPr/>
          </p:nvGrpSpPr>
          <p:grpSpPr bwMode="auto">
            <a:xfrm>
              <a:off x="6957382" y="2037217"/>
              <a:ext cx="1030287" cy="274638"/>
              <a:chOff x="2667" y="3750"/>
              <a:chExt cx="649" cy="173"/>
            </a:xfrm>
          </p:grpSpPr>
          <p:sp>
            <p:nvSpPr>
              <p:cNvPr id="372" name="Rectangle 113">
                <a:extLst>
                  <a:ext uri="{FF2B5EF4-FFF2-40B4-BE49-F238E27FC236}">
                    <a16:creationId xmlns:a16="http://schemas.microsoft.com/office/drawing/2014/main" id="{FB4CA816-07E8-3E4B-B5D4-D5F338142B0D}"/>
                  </a:ext>
                </a:extLst>
              </p:cNvPr>
              <p:cNvSpPr>
                <a:spLocks noChangeArrowheads="1"/>
              </p:cNvSpPr>
              <p:nvPr/>
            </p:nvSpPr>
            <p:spPr bwMode="auto">
              <a:xfrm>
                <a:off x="2786" y="3779"/>
                <a:ext cx="253" cy="119"/>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3" name="Text Box 114">
                <a:extLst>
                  <a:ext uri="{FF2B5EF4-FFF2-40B4-BE49-F238E27FC236}">
                    <a16:creationId xmlns:a16="http://schemas.microsoft.com/office/drawing/2014/main" id="{20879E2F-191F-0042-ABAE-F525B0ADB605}"/>
                  </a:ext>
                </a:extLst>
              </p:cNvPr>
              <p:cNvSpPr txBox="1">
                <a:spLocks noChangeArrowheads="1"/>
              </p:cNvSpPr>
              <p:nvPr/>
            </p:nvSpPr>
            <p:spPr bwMode="auto">
              <a:xfrm>
                <a:off x="2667" y="3750"/>
                <a:ext cx="649"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1 2</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 </a:t>
                </a:r>
                <a:r>
                  <a:rPr kumimoji="0" lang="en-US" sz="1200" b="0" i="0" u="none" strike="noStrike" kern="1200" cap="none" spc="0" normalizeH="0" baseline="0" noProof="0">
                    <a:ln>
                      <a:noFill/>
                    </a:ln>
                    <a:solidFill>
                      <a:prstClr val="white"/>
                    </a:solidFill>
                    <a:effectLst/>
                    <a:uLnTx/>
                    <a:uFillTx/>
                    <a:latin typeface="Arial" charset="0"/>
                    <a:ea typeface="ＭＳ Ｐゴシック" charset="0"/>
                    <a:cs typeface="+mn-cs"/>
                  </a:rPr>
                  <a:t>3 </a:t>
                </a:r>
                <a:r>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t>0 1 2</a:t>
                </a:r>
              </a:p>
            </p:txBody>
          </p:sp>
        </p:grpSp>
        <p:sp>
          <p:nvSpPr>
            <p:cNvPr id="370" name="Text Box 116">
              <a:extLst>
                <a:ext uri="{FF2B5EF4-FFF2-40B4-BE49-F238E27FC236}">
                  <a16:creationId xmlns:a16="http://schemas.microsoft.com/office/drawing/2014/main" id="{8FD7E63C-BA27-9E4C-A8A6-56DE67BAD176}"/>
                </a:ext>
              </a:extLst>
            </p:cNvPr>
            <p:cNvSpPr txBox="1">
              <a:spLocks noChangeArrowheads="1"/>
            </p:cNvSpPr>
            <p:nvPr/>
          </p:nvSpPr>
          <p:spPr bwMode="auto">
            <a:xfrm>
              <a:off x="8082920" y="1988004"/>
              <a:ext cx="5270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Tahoma" charset="0"/>
                  <a:ea typeface="ＭＳ Ｐゴシック" charset="0"/>
                  <a:cs typeface="+mn-cs"/>
                </a:rPr>
                <a:t>pkt3</a:t>
              </a:r>
            </a:p>
          </p:txBody>
        </p:sp>
      </p:grpSp>
      <p:sp>
        <p:nvSpPr>
          <p:cNvPr id="371" name="Text Box 119">
            <a:extLst>
              <a:ext uri="{FF2B5EF4-FFF2-40B4-BE49-F238E27FC236}">
                <a16:creationId xmlns:a16="http://schemas.microsoft.com/office/drawing/2014/main" id="{5339E393-341F-2B4B-9A2F-912F5CB023FE}"/>
              </a:ext>
            </a:extLst>
          </p:cNvPr>
          <p:cNvSpPr txBox="1">
            <a:spLocks noChangeArrowheads="1"/>
          </p:cNvSpPr>
          <p:nvPr/>
        </p:nvSpPr>
        <p:spPr bwMode="auto">
          <a:xfrm>
            <a:off x="6800220" y="2834142"/>
            <a:ext cx="187936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Tahoma" charset="0"/>
                <a:ea typeface="ＭＳ Ｐゴシック" charset="0"/>
                <a:cs typeface="+mn-cs"/>
              </a:rPr>
              <a:t>(a) no problem</a:t>
            </a:r>
          </a:p>
        </p:txBody>
      </p:sp>
      <p:sp>
        <p:nvSpPr>
          <p:cNvPr id="70" name="Rectangle 3">
            <a:extLst>
              <a:ext uri="{FF2B5EF4-FFF2-40B4-BE49-F238E27FC236}">
                <a16:creationId xmlns:a16="http://schemas.microsoft.com/office/drawing/2014/main" id="{A8BECC0D-D119-A543-A313-AE46EF8BD57C}"/>
              </a:ext>
            </a:extLst>
          </p:cNvPr>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example: </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(base 4 counting)</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0" name="Group 9">
            <a:extLst>
              <a:ext uri="{FF2B5EF4-FFF2-40B4-BE49-F238E27FC236}">
                <a16:creationId xmlns:a16="http://schemas.microsoft.com/office/drawing/2014/main" id="{736268CD-290F-C649-A065-0503FC9197DB}"/>
              </a:ext>
            </a:extLst>
          </p:cNvPr>
          <p:cNvGrpSpPr/>
          <p:nvPr/>
        </p:nvGrpSpPr>
        <p:grpSpPr>
          <a:xfrm>
            <a:off x="6612895" y="981529"/>
            <a:ext cx="2769497" cy="5564188"/>
            <a:chOff x="6612895" y="981529"/>
            <a:chExt cx="2769497" cy="5564188"/>
          </a:xfrm>
        </p:grpSpPr>
        <p:sp>
          <p:nvSpPr>
            <p:cNvPr id="9" name="Rectangle 8">
              <a:extLst>
                <a:ext uri="{FF2B5EF4-FFF2-40B4-BE49-F238E27FC236}">
                  <a16:creationId xmlns:a16="http://schemas.microsoft.com/office/drawing/2014/main" id="{82772DC8-1267-2046-8CD5-6C8C299A5017}"/>
                </a:ext>
              </a:extLst>
            </p:cNvPr>
            <p:cNvSpPr/>
            <p:nvPr/>
          </p:nvSpPr>
          <p:spPr>
            <a:xfrm>
              <a:off x="6612895" y="981529"/>
              <a:ext cx="2463800" cy="556418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1" name="Group 122">
              <a:extLst>
                <a:ext uri="{FF2B5EF4-FFF2-40B4-BE49-F238E27FC236}">
                  <a16:creationId xmlns:a16="http://schemas.microsoft.com/office/drawing/2014/main" id="{E039FCAB-16C2-CA40-8F03-2E2D41DC3CF7}"/>
                </a:ext>
              </a:extLst>
            </p:cNvPr>
            <p:cNvGrpSpPr>
              <a:grpSpLocks/>
            </p:cNvGrpSpPr>
            <p:nvPr/>
          </p:nvGrpSpPr>
          <p:grpSpPr bwMode="auto">
            <a:xfrm>
              <a:off x="8864867" y="1005799"/>
              <a:ext cx="517525" cy="5278437"/>
              <a:chOff x="3821" y="550"/>
              <a:chExt cx="326" cy="3325"/>
            </a:xfrm>
          </p:grpSpPr>
          <p:pic>
            <p:nvPicPr>
              <p:cNvPr id="382" name="Picture 5" descr="curtain">
                <a:extLst>
                  <a:ext uri="{FF2B5EF4-FFF2-40B4-BE49-F238E27FC236}">
                    <a16:creationId xmlns:a16="http://schemas.microsoft.com/office/drawing/2014/main" id="{403F5413-B503-FE4C-9AC1-492926543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111" descr="curtain">
                <a:extLst>
                  <a:ext uri="{FF2B5EF4-FFF2-40B4-BE49-F238E27FC236}">
                    <a16:creationId xmlns:a16="http://schemas.microsoft.com/office/drawing/2014/main" id="{21203F3F-D4DD-E848-A9F4-2C0EDDF31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0" name="Text Box 121">
            <a:extLst>
              <a:ext uri="{FF2B5EF4-FFF2-40B4-BE49-F238E27FC236}">
                <a16:creationId xmlns:a16="http://schemas.microsoft.com/office/drawing/2014/main" id="{1D394A1F-BD9E-ED47-964B-579F38672782}"/>
              </a:ext>
            </a:extLst>
          </p:cNvPr>
          <p:cNvSpPr txBox="1">
            <a:spLocks noChangeArrowheads="1"/>
          </p:cNvSpPr>
          <p:nvPr/>
        </p:nvSpPr>
        <p:spPr bwMode="auto">
          <a:xfrm>
            <a:off x="6811617" y="2358260"/>
            <a:ext cx="2107096" cy="230832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can’</a:t>
            </a:r>
            <a:r>
              <a:rPr kumimoji="0" lang="en-US" altLang="ja-JP"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see sender side</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behavior identical in both cases!</a:t>
            </a:r>
          </a:p>
          <a:p>
            <a:pPr marL="171450" marR="0" lvl="0" indent="-17145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something’</a:t>
            </a:r>
            <a:r>
              <a:rPr kumimoji="0" lang="en-US" altLang="ja-JP"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 (very) wrong!</a:t>
            </a:r>
            <a:endParaRPr kumimoji="0" lang="en-US" altLang="en-US" sz="20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
        <p:nvSpPr>
          <p:cNvPr id="89" name="Slide Number Placeholder 2">
            <a:extLst>
              <a:ext uri="{FF2B5EF4-FFF2-40B4-BE49-F238E27FC236}">
                <a16:creationId xmlns:a16="http://schemas.microsoft.com/office/drawing/2014/main" id="{0AA9808B-5BBB-4C4D-B51B-5BA930FBB93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38</a:t>
            </a:fld>
            <a:endParaRPr lang="en-US" dirty="0"/>
          </a:p>
        </p:txBody>
      </p:sp>
      <p:sp>
        <p:nvSpPr>
          <p:cNvPr id="3" name="TextBox 2"/>
          <p:cNvSpPr txBox="1"/>
          <p:nvPr/>
        </p:nvSpPr>
        <p:spPr>
          <a:xfrm>
            <a:off x="452250" y="5805444"/>
            <a:ext cx="5772862" cy="954107"/>
          </a:xfrm>
          <a:prstGeom prst="rect">
            <a:avLst/>
          </a:prstGeom>
          <a:noFill/>
        </p:spPr>
        <p:txBody>
          <a:bodyPr wrap="none" rtlCol="0">
            <a:spAutoFit/>
          </a:bodyPr>
          <a:lstStyle/>
          <a:p>
            <a:r>
              <a:rPr lang="en-US" sz="2800" dirty="0">
                <a:solidFill>
                  <a:srgbClr val="CC0000"/>
                </a:solidFill>
                <a:latin typeface="Calibri" panose="020F0502020204030204"/>
                <a:ea typeface="ＭＳ Ｐゴシック" charset="0"/>
              </a:rPr>
              <a:t>A: </a:t>
            </a:r>
            <a:r>
              <a:rPr lang="en-US" sz="2800" dirty="0">
                <a:solidFill>
                  <a:prstClr val="black"/>
                </a:solidFill>
                <a:latin typeface="Calibri" panose="020F0502020204030204"/>
                <a:ea typeface="ＭＳ Ｐゴシック" charset="0"/>
              </a:rPr>
              <a:t>Window size should be </a:t>
            </a:r>
            <a:r>
              <a:rPr lang="en-US" sz="2800" u="sng" dirty="0">
                <a:solidFill>
                  <a:prstClr val="black"/>
                </a:solidFill>
                <a:latin typeface="Calibri" panose="020F0502020204030204"/>
                <a:ea typeface="ＭＳ Ｐゴシック" charset="0"/>
              </a:rPr>
              <a:t>less than or </a:t>
            </a:r>
          </a:p>
          <a:p>
            <a:r>
              <a:rPr lang="en-US" sz="2800" u="sng" dirty="0">
                <a:solidFill>
                  <a:prstClr val="black"/>
                </a:solidFill>
                <a:latin typeface="Calibri" panose="020F0502020204030204"/>
                <a:ea typeface="ＭＳ Ｐゴシック" charset="0"/>
              </a:rPr>
              <a:t>equal </a:t>
            </a:r>
            <a:r>
              <a:rPr lang="en-US" sz="2800" dirty="0">
                <a:solidFill>
                  <a:prstClr val="black"/>
                </a:solidFill>
                <a:latin typeface="Calibri" panose="020F0502020204030204"/>
                <a:ea typeface="ＭＳ Ｐゴシック" charset="0"/>
              </a:rPr>
              <a:t>to half the sequence number. </a:t>
            </a:r>
          </a:p>
        </p:txBody>
      </p:sp>
    </p:spTree>
    <p:extLst>
      <p:ext uri="{BB962C8B-B14F-4D97-AF65-F5344CB8AC3E}">
        <p14:creationId xmlns:p14="http://schemas.microsoft.com/office/powerpoint/2010/main" val="226146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dissolve">
                                      <p:cBhvr>
                                        <p:cTn id="7" dur="500"/>
                                        <p:tgtEl>
                                          <p:spTgt spid="38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0" grpId="0" animBg="1"/>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altLang="en-US"/>
              <a:t>Summary</a:t>
            </a:r>
            <a:endParaRPr lang="en-US"/>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 3" descr="Screen Shot 2015-09-20 at 19.08.20.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701842" y="1476088"/>
            <a:ext cx="10424160" cy="483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22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a:extLst>
              <a:ext uri="{FF2B5EF4-FFF2-40B4-BE49-F238E27FC236}">
                <a16:creationId xmlns:a16="http://schemas.microsoft.com/office/drawing/2014/main" id="{709A56B0-0263-BE46-AEA5-8771DC7625B6}"/>
              </a:ext>
            </a:extLst>
          </p:cNvPr>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“reasonable” amount of time for ACK </a:t>
            </a:r>
          </a:p>
          <a:p>
            <a:pPr marL="406400" marR="0" lvl="0" indent="-341313" algn="l" defTabSz="914400" rtl="0" eaLnBrk="1" fontAlgn="auto" latinLnBrk="0" hangingPunct="1">
              <a:lnSpc>
                <a:spcPct val="8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retransmits if no ACK received in this time</a:t>
            </a:r>
          </a:p>
          <a:p>
            <a:pPr marL="406400" marR="0" lvl="0" indent="-341313" algn="l" defTabSz="914400" rtl="0" eaLnBrk="1" fontAlgn="auto" latinLnBrk="0" hangingPunct="1">
              <a:lnSpc>
                <a:spcPct val="7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pkt (or ACK) just delayed (not lost):</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already handles this!</a:t>
            </a:r>
          </a:p>
          <a:p>
            <a:pPr marL="747713"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must specify seq # of packet being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ACKed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 name="Group 2">
            <a:extLst>
              <a:ext uri="{FF2B5EF4-FFF2-40B4-BE49-F238E27FC236}">
                <a16:creationId xmlns:a16="http://schemas.microsoft.com/office/drawing/2014/main" id="{67B4DB3B-FB87-7B42-8ADE-E098B4B1CDD9}"/>
              </a:ext>
            </a:extLst>
          </p:cNvPr>
          <p:cNvGrpSpPr/>
          <p:nvPr/>
        </p:nvGrpSpPr>
        <p:grpSpPr>
          <a:xfrm>
            <a:off x="3852654" y="4876800"/>
            <a:ext cx="3484723" cy="1905000"/>
            <a:chOff x="3667124" y="4359729"/>
            <a:chExt cx="3484723" cy="1905000"/>
          </a:xfrm>
        </p:grpSpPr>
        <p:pic>
          <p:nvPicPr>
            <p:cNvPr id="7170" name="Picture 2" descr="Image result for red alarm clock">
              <a:extLst>
                <a:ext uri="{FF2B5EF4-FFF2-40B4-BE49-F238E27FC236}">
                  <a16:creationId xmlns:a16="http://schemas.microsoft.com/office/drawing/2014/main" id="{78FD9079-5EFC-D744-A2EF-B55FD834C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a:extLst>
                <a:ext uri="{FF2B5EF4-FFF2-40B4-BE49-F238E27FC236}">
                  <a16:creationId xmlns:a16="http://schemas.microsoft.com/office/drawing/2014/main" id="{62219A32-C5B7-4A41-B560-B3B62A39F92F}"/>
                </a:ext>
              </a:extLst>
            </p:cNvPr>
            <p:cNvSpPr txBox="1">
              <a:spLocks noChangeArrowheads="1"/>
            </p:cNvSpPr>
            <p:nvPr/>
          </p:nvSpPr>
          <p:spPr bwMode="auto">
            <a:xfrm>
              <a:off x="5932303" y="4757575"/>
              <a:ext cx="1219544" cy="3703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C00000"/>
                  </a:solidFill>
                  <a:effectLst/>
                  <a:uLnTx/>
                  <a:uFillTx/>
                  <a:latin typeface="Tahoma" charset="0"/>
                  <a:ea typeface="ＭＳ Ｐゴシック" charset="0"/>
                  <a:cs typeface="+mn-cs"/>
                </a:rPr>
                <a:t>timeout</a:t>
              </a:r>
            </a:p>
          </p:txBody>
        </p:sp>
      </p:grpSp>
      <p:sp>
        <p:nvSpPr>
          <p:cNvPr id="10" name="Rectangle 4">
            <a:extLst>
              <a:ext uri="{FF2B5EF4-FFF2-40B4-BE49-F238E27FC236}">
                <a16:creationId xmlns:a16="http://schemas.microsoft.com/office/drawing/2014/main" id="{C21F0D09-350B-0D4B-B0F1-02B4E8F5DB35}"/>
              </a:ext>
            </a:extLst>
          </p:cNvPr>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313" algn="l" defTabSz="914400" rtl="0" eaLnBrk="1" fontAlgn="auto" latinLnBrk="0" hangingPunct="1">
              <a:lnSpc>
                <a:spcPct val="100000"/>
              </a:lnSpc>
              <a:spcBef>
                <a:spcPts val="12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 countdown timer to interrupt after “reasonable” amount of time</a:t>
            </a:r>
          </a:p>
        </p:txBody>
      </p:sp>
      <p:sp>
        <p:nvSpPr>
          <p:cNvPr id="9" name="Slide Number Placeholder 2">
            <a:extLst>
              <a:ext uri="{FF2B5EF4-FFF2-40B4-BE49-F238E27FC236}">
                <a16:creationId xmlns:a16="http://schemas.microsoft.com/office/drawing/2014/main" id="{BA1AE1C8-34DA-8649-8588-05545644E51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a:t>
            </a:fld>
            <a:endParaRPr lang="en-US" dirty="0"/>
          </a:p>
        </p:txBody>
      </p:sp>
    </p:spTree>
    <p:extLst>
      <p:ext uri="{BB962C8B-B14F-4D97-AF65-F5344CB8AC3E}">
        <p14:creationId xmlns:p14="http://schemas.microsoft.com/office/powerpoint/2010/main" val="11267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altLang="en-US" dirty="0" err="1"/>
              <a:t>Summary</a:t>
            </a:r>
            <a:endParaRPr lang="en-US" dirty="0"/>
          </a:p>
        </p:txBody>
      </p:sp>
      <p:sp>
        <p:nvSpPr>
          <p:cNvPr id="4" name="Slide Number Placeholder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50000"/>
                  </a:prstClr>
                </a:solidFill>
                <a:effectLst/>
                <a:uLnTx/>
                <a:uFillTx/>
                <a:latin typeface="Calibri" panose="020F0502020204030204"/>
                <a:ea typeface="+mn-ea"/>
                <a:cs typeface="+mn-cs"/>
              </a:rPr>
              <a:t>Application Layer: 2-</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 2" descr="Screen Shot 2015-09-20 at 19.08.33.jp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98731" y="1538560"/>
            <a:ext cx="10515600" cy="508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45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Font typeface="Arial"/>
              <a:buChar char="•"/>
              <a:defRPr/>
            </a:pPr>
            <a:r>
              <a:rPr lang="en-US" dirty="0"/>
              <a:t>segment structure</a:t>
            </a:r>
          </a:p>
          <a:p>
            <a:pPr marL="746125" lvl="1" indent="-288925">
              <a:buFont typeface="Arial"/>
              <a:buChar char="•"/>
              <a:defRPr/>
            </a:pPr>
            <a:r>
              <a:rPr lang="en-US" dirty="0"/>
              <a:t>reliable data transfer</a:t>
            </a:r>
          </a:p>
          <a:p>
            <a:pPr marL="746125" lvl="1" indent="-288925">
              <a:buFont typeface="Arial"/>
              <a:buChar char="•"/>
              <a:defRPr/>
            </a:pPr>
            <a:r>
              <a:rPr lang="en-US" dirty="0"/>
              <a:t>flow control</a:t>
            </a:r>
          </a:p>
          <a:p>
            <a:pPr marL="746125" lvl="1" indent="-288925">
              <a:buFont typeface="Arial"/>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a:t>Transport Layer: 3-</a:t>
            </a:r>
            <a:fld id="{C4204591-24BD-A542-B9D5-F8D8A88D2FEE}" type="slidenum">
              <a:rPr lang="en-US" smtClean="0"/>
              <a:pPr/>
              <a:t>41</a:t>
            </a:fld>
            <a:endParaRPr lang="en-US" dirty="0"/>
          </a:p>
        </p:txBody>
      </p:sp>
      <p:pic>
        <p:nvPicPr>
          <p:cNvPr id="6" name="Picture 5">
            <a:extLst>
              <a:ext uri="{FF2B5EF4-FFF2-40B4-BE49-F238E27FC236}">
                <a16:creationId xmlns:a16="http://schemas.microsoft.com/office/drawing/2014/main" id="{BC34935B-A6B2-0C48-9638-656FA430E71C}"/>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327162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a:extLst>
              <a:ext uri="{FF2B5EF4-FFF2-40B4-BE49-F238E27FC236}">
                <a16:creationId xmlns:a16="http://schemas.microsoft.com/office/drawing/2014/main" id="{BE7365D6-3297-0A41-9B2B-91B801F95815}"/>
              </a:ext>
            </a:extLst>
          </p:cNvPr>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cumulative ACKs</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pipelining:</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TCP congestion and flow control set window size</a:t>
            </a:r>
            <a:endPar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p>
        </p:txBody>
      </p:sp>
      <p:sp>
        <p:nvSpPr>
          <p:cNvPr id="71" name="Rectangle 4">
            <a:extLst>
              <a:ext uri="{FF2B5EF4-FFF2-40B4-BE49-F238E27FC236}">
                <a16:creationId xmlns:a16="http://schemas.microsoft.com/office/drawing/2014/main" id="{B36C086D-3E3E-F04F-BB50-EE7FE6F1A87A}"/>
              </a:ext>
            </a:extLst>
          </p:cNvPr>
          <p:cNvSpPr txBox="1">
            <a:spLocks noChangeArrowheads="1"/>
          </p:cNvSpPr>
          <p:nvPr/>
        </p:nvSpPr>
        <p:spPr>
          <a:xfrm>
            <a:off x="687960" y="1322613"/>
            <a:ext cx="53829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ＭＳ Ｐゴシック" panose="020B0600070205080204" pitchFamily="34" charset="-128"/>
                <a:cs typeface="+mn-cs"/>
              </a:rPr>
              <a:t> </a:t>
            </a:r>
          </a:p>
          <a:p>
            <a:pPr marL="471488" marR="0" lvl="0" indent="-2936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in-order </a:t>
            </a:r>
            <a:r>
              <a:rPr kumimoji="0" lang="en-US"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byte stream</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p>
          <a:p>
            <a:pPr marL="919163" marR="0" lvl="2" indent="-293688"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message boundaries"</a:t>
            </a:r>
          </a:p>
          <a:p>
            <a:pPr marL="471488" marR="0" lvl="0" indent="-3413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C00000"/>
                </a:solidFill>
                <a:effectLst/>
                <a:uLnTx/>
                <a:uFillTx/>
                <a:latin typeface="Calibri"/>
                <a:ea typeface="+mn-ea"/>
                <a:cs typeface="+mn-cs"/>
              </a:rPr>
              <a:t>full duplex data:</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bi-directional data flow in same connection</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MSS: maximum segment size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 name="Slide Number Placeholder 2">
            <a:extLst>
              <a:ext uri="{FF2B5EF4-FFF2-40B4-BE49-F238E27FC236}">
                <a16:creationId xmlns:a16="http://schemas.microsoft.com/office/drawing/2014/main" id="{D9F10C56-26D5-5C45-B097-EE8A4653997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42</a:t>
            </a:fld>
            <a:endParaRPr lang="en-US" dirty="0"/>
          </a:p>
        </p:txBody>
      </p:sp>
    </p:spTree>
    <p:extLst>
      <p:ext uri="{BB962C8B-B14F-4D97-AF65-F5344CB8AC3E}">
        <p14:creationId xmlns:p14="http://schemas.microsoft.com/office/powerpoint/2010/main" val="15559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21591"/>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715171" y="1355712"/>
            <a:ext cx="5096669" cy="131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endParaRPr kumimoji="0" lang="en-US" altLang="ja-JP"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t>
            </a:r>
            <a:r>
              <a:rPr kumimoji="0" lang="en-US" altLang="en-US" sz="14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ACKed</a:t>
            </a:r>
            <a:endPar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740571" y="2803512"/>
            <a:ext cx="5096669" cy="1768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651671" y="4633906"/>
            <a:ext cx="5096669" cy="173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spec doesn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say, - up to implementor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186882" y="6401999"/>
            <a:ext cx="2743200" cy="365125"/>
          </a:xfrm>
        </p:spPr>
        <p:txBody>
          <a:bodyPr/>
          <a:lstStyle/>
          <a:p>
            <a:r>
              <a:rPr lang="en-US"/>
              <a:t>Transport Layer: 3-</a:t>
            </a:r>
            <a:fld id="{C4204591-24BD-A542-B9D5-F8D8A88D2FEE}" type="slidenum">
              <a:rPr lang="en-US" smtClean="0"/>
              <a:pPr/>
              <a:t>43</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en-US" dirty="0"/>
              <a:t>MSS and MTU</a:t>
            </a:r>
            <a:endParaRPr lang="en-US" dirty="0"/>
          </a:p>
        </p:txBody>
      </p:sp>
      <p:sp>
        <p:nvSpPr>
          <p:cNvPr id="3" name="Content Placeholder 2"/>
          <p:cNvSpPr>
            <a:spLocks noGrp="1"/>
          </p:cNvSpPr>
          <p:nvPr>
            <p:ph sz="half" idx="1"/>
          </p:nvPr>
        </p:nvSpPr>
        <p:spPr/>
        <p:txBody>
          <a:bodyPr>
            <a:normAutofit/>
          </a:bodyPr>
          <a:lstStyle/>
          <a:p>
            <a:r>
              <a:rPr lang="fr-FR" altLang="en-US" dirty="0"/>
              <a:t>The maximum </a:t>
            </a:r>
            <a:r>
              <a:rPr lang="fr-FR" altLang="en-US" dirty="0" err="1"/>
              <a:t>amount</a:t>
            </a:r>
            <a:r>
              <a:rPr lang="fr-FR" altLang="en-US" dirty="0"/>
              <a:t> of data in a segment </a:t>
            </a:r>
            <a:r>
              <a:rPr lang="fr-FR" altLang="en-US" dirty="0" err="1"/>
              <a:t>is</a:t>
            </a:r>
            <a:r>
              <a:rPr lang="fr-FR" altLang="en-US" dirty="0"/>
              <a:t> </a:t>
            </a:r>
            <a:r>
              <a:rPr lang="fr-FR" altLang="en-US" dirty="0" err="1"/>
              <a:t>limited</a:t>
            </a:r>
            <a:r>
              <a:rPr lang="fr-FR" altLang="en-US" dirty="0"/>
              <a:t> by the </a:t>
            </a:r>
            <a:r>
              <a:rPr lang="fr-FR" altLang="en-US" b="1" dirty="0"/>
              <a:t>maximum segment size (MSS)</a:t>
            </a:r>
            <a:r>
              <a:rPr lang="fr-FR" altLang="en-US" dirty="0"/>
              <a:t> </a:t>
            </a:r>
          </a:p>
          <a:p>
            <a:r>
              <a:rPr lang="fr-FR" altLang="en-US" dirty="0"/>
              <a:t>The MSS </a:t>
            </a:r>
            <a:r>
              <a:rPr lang="fr-FR" altLang="en-US" dirty="0" err="1"/>
              <a:t>is</a:t>
            </a:r>
            <a:r>
              <a:rPr lang="fr-FR" altLang="en-US" dirty="0"/>
              <a:t> </a:t>
            </a:r>
            <a:r>
              <a:rPr lang="fr-FR" altLang="en-US" dirty="0" err="1"/>
              <a:t>typically</a:t>
            </a:r>
            <a:r>
              <a:rPr lang="fr-FR" altLang="en-US" dirty="0"/>
              <a:t> set by first </a:t>
            </a:r>
            <a:r>
              <a:rPr lang="fr-FR" altLang="en-US" dirty="0" err="1"/>
              <a:t>determining</a:t>
            </a:r>
            <a:r>
              <a:rPr lang="fr-FR" altLang="en-US" dirty="0"/>
              <a:t> (the </a:t>
            </a:r>
            <a:r>
              <a:rPr lang="fr-FR" altLang="en-US" dirty="0" err="1"/>
              <a:t>so-called</a:t>
            </a:r>
            <a:r>
              <a:rPr lang="fr-FR" altLang="en-US" dirty="0"/>
              <a:t> </a:t>
            </a:r>
            <a:r>
              <a:rPr lang="fr-FR" altLang="en-US" b="1" dirty="0"/>
              <a:t>maximum  transmission unit</a:t>
            </a:r>
            <a:r>
              <a:rPr lang="fr-FR" altLang="en-US" dirty="0"/>
              <a:t>, </a:t>
            </a:r>
            <a:r>
              <a:rPr lang="fr-FR" altLang="en-US" b="1" dirty="0"/>
              <a:t>MTU</a:t>
            </a:r>
            <a:r>
              <a:rPr lang="fr-FR" altLang="en-US" dirty="0"/>
              <a:t>)</a:t>
            </a:r>
          </a:p>
          <a:p>
            <a:pPr lvl="1"/>
            <a:r>
              <a:rPr lang="fr-FR" altLang="en-US" dirty="0"/>
              <a:t>MSS+ TCP/IP header </a:t>
            </a:r>
            <a:r>
              <a:rPr lang="fr-FR" altLang="en-US" dirty="0" err="1"/>
              <a:t>when</a:t>
            </a:r>
            <a:r>
              <a:rPr lang="fr-FR" altLang="en-US" dirty="0"/>
              <a:t> </a:t>
            </a:r>
            <a:r>
              <a:rPr lang="fr-FR" altLang="en-US" dirty="0" err="1"/>
              <a:t>encapsulated</a:t>
            </a:r>
            <a:r>
              <a:rPr lang="fr-FR" altLang="en-US" dirty="0"/>
              <a:t> in an IP </a:t>
            </a:r>
            <a:r>
              <a:rPr lang="fr-FR" altLang="en-US" dirty="0" err="1"/>
              <a:t>datagram</a:t>
            </a:r>
            <a:r>
              <a:rPr lang="fr-FR" altLang="en-US" dirty="0"/>
              <a:t>) </a:t>
            </a:r>
            <a:r>
              <a:rPr lang="fr-FR" altLang="en-US" dirty="0" err="1"/>
              <a:t>will</a:t>
            </a:r>
            <a:r>
              <a:rPr lang="fr-FR" altLang="en-US" dirty="0"/>
              <a:t> fit </a:t>
            </a:r>
            <a:r>
              <a:rPr lang="fr-FR" altLang="en-US" dirty="0" err="1"/>
              <a:t>into</a:t>
            </a:r>
            <a:r>
              <a:rPr lang="fr-FR" altLang="en-US" dirty="0"/>
              <a:t> a single </a:t>
            </a:r>
            <a:r>
              <a:rPr lang="fr-FR" altLang="en-US" dirty="0" err="1"/>
              <a:t>link</a:t>
            </a:r>
            <a:r>
              <a:rPr lang="fr-FR" altLang="en-US" dirty="0"/>
              <a:t>-layer frame</a:t>
            </a:r>
            <a:endParaRPr lang="en-US" dirty="0"/>
          </a:p>
        </p:txBody>
      </p:sp>
      <p:sp>
        <p:nvSpPr>
          <p:cNvPr id="5" name="Slide Number Placeholder 4"/>
          <p:cNvSpPr>
            <a:spLocks noGrp="1"/>
          </p:cNvSpPr>
          <p:nvPr>
            <p:ph type="sldNum" sz="quarter" idx="4"/>
          </p:nvPr>
        </p:nvSpPr>
        <p:spPr/>
        <p:txBody>
          <a:bodyPr/>
          <a:lstStyle/>
          <a:p>
            <a:r>
              <a:rPr lang="en-US"/>
              <a:t>Transport Layer: 3-</a:t>
            </a:r>
            <a:fld id="{C4204591-24BD-A542-B9D5-F8D8A88D2FEE}" type="slidenum">
              <a:rPr lang="en-US" smtClean="0"/>
              <a:pPr/>
              <a:t>44</a:t>
            </a:fld>
            <a:endParaRPr lang="en-US" dirty="0"/>
          </a:p>
        </p:txBody>
      </p:sp>
      <p:pic>
        <p:nvPicPr>
          <p:cNvPr id="6" name="Picture 2" descr="PDUs of the TCP(IP protocol suite (stack)"/>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1346443"/>
            <a:ext cx="5181600" cy="219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7857" y="3791011"/>
            <a:ext cx="3861178" cy="2834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669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tLang="en-US" dirty="0"/>
              <a:t>MSS and MTU</a:t>
            </a:r>
            <a:endParaRPr lang="en-US" dirty="0"/>
          </a:p>
        </p:txBody>
      </p:sp>
      <p:sp>
        <p:nvSpPr>
          <p:cNvPr id="3" name="Content Placeholder 2"/>
          <p:cNvSpPr>
            <a:spLocks noGrp="1"/>
          </p:cNvSpPr>
          <p:nvPr>
            <p:ph sz="half" idx="1"/>
          </p:nvPr>
        </p:nvSpPr>
        <p:spPr/>
        <p:txBody>
          <a:bodyPr/>
          <a:lstStyle/>
          <a:p>
            <a:r>
              <a:rPr lang="fr-FR" altLang="en-US" dirty="0"/>
              <a:t>The MSS </a:t>
            </a:r>
            <a:r>
              <a:rPr lang="fr-FR" altLang="en-US" dirty="0" err="1"/>
              <a:t>limits</a:t>
            </a:r>
            <a:r>
              <a:rPr lang="fr-FR" altLang="en-US" dirty="0"/>
              <a:t> the </a:t>
            </a:r>
            <a:r>
              <a:rPr lang="en-US" altLang="en-US" dirty="0"/>
              <a:t>maximum size of a segment’s data field</a:t>
            </a:r>
          </a:p>
          <a:p>
            <a:r>
              <a:rPr lang="en-US" altLang="en-US" dirty="0"/>
              <a:t>It is more or less a physical limit</a:t>
            </a:r>
          </a:p>
          <a:p>
            <a:r>
              <a:rPr lang="en-US" altLang="en-US" dirty="0"/>
              <a:t>It is specified for each link separately</a:t>
            </a:r>
          </a:p>
          <a:p>
            <a:r>
              <a:rPr lang="en-US" altLang="en-US" dirty="0"/>
              <a:t>MTU reduction can occur elsewhere in the communication path</a:t>
            </a:r>
            <a:endParaRPr lang="fr-FR" altLang="en-US" dirty="0"/>
          </a:p>
          <a:p>
            <a:endParaRPr lang="en-US" dirty="0"/>
          </a:p>
        </p:txBody>
      </p:sp>
      <p:sp>
        <p:nvSpPr>
          <p:cNvPr id="5" name="Slide Number Placeholder 4"/>
          <p:cNvSpPr>
            <a:spLocks noGrp="1"/>
          </p:cNvSpPr>
          <p:nvPr>
            <p:ph type="sldNum" sz="quarter" idx="4"/>
          </p:nvPr>
        </p:nvSpPr>
        <p:spPr/>
        <p:txBody>
          <a:bodyPr/>
          <a:lstStyle/>
          <a:p>
            <a:r>
              <a:rPr lang="en-US"/>
              <a:t>Transport Layer: 3-</a:t>
            </a:r>
            <a:fld id="{C4204591-24BD-A542-B9D5-F8D8A88D2FEE}" type="slidenum">
              <a:rPr lang="en-US" smtClean="0"/>
              <a:pPr/>
              <a:t>45</a:t>
            </a:fld>
            <a:endParaRPr lang="en-US" dirty="0"/>
          </a:p>
        </p:txBody>
      </p:sp>
      <p:pic>
        <p:nvPicPr>
          <p:cNvPr id="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5185" y="2568886"/>
            <a:ext cx="5177596" cy="2468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66786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BA3599-2464-4683-BB6A-B753CD4CE2FE}"/>
              </a:ext>
            </a:extLst>
          </p:cNvPr>
          <p:cNvSpPr>
            <a:spLocks noGrp="1"/>
          </p:cNvSpPr>
          <p:nvPr>
            <p:ph type="body" sz="quarter" idx="11"/>
          </p:nvPr>
        </p:nvSpPr>
        <p:spPr>
          <a:xfrm>
            <a:off x="2861934" y="138666"/>
            <a:ext cx="6255069" cy="562262"/>
          </a:xfrm>
        </p:spPr>
        <p:txBody>
          <a:bodyPr>
            <a:noAutofit/>
          </a:bodyPr>
          <a:lstStyle/>
          <a:p>
            <a:endParaRPr lang="en-GB" sz="4050" dirty="0">
              <a:solidFill>
                <a:srgbClr val="002060"/>
              </a:solidFill>
            </a:endParaRPr>
          </a:p>
          <a:p>
            <a:r>
              <a:rPr lang="en-GB" sz="6000" u="sng" dirty="0">
                <a:solidFill>
                  <a:srgbClr val="002060"/>
                </a:solidFill>
              </a:rPr>
              <a:t>Thank You All</a:t>
            </a:r>
          </a:p>
          <a:p>
            <a:endParaRPr lang="en-GB" sz="4050" dirty="0">
              <a:solidFill>
                <a:srgbClr val="002060"/>
              </a:solidFill>
            </a:endParaRPr>
          </a:p>
          <a:p>
            <a:r>
              <a:rPr lang="en-GB" sz="9600" dirty="0">
                <a:solidFill>
                  <a:srgbClr val="002060"/>
                </a:solidFill>
                <a:sym typeface="Wingdings" panose="05000000000000000000" pitchFamily="2" charset="2"/>
              </a:rPr>
              <a:t></a:t>
            </a:r>
            <a:endParaRPr lang="en-GB" sz="8800" dirty="0">
              <a:solidFill>
                <a:srgbClr val="002060"/>
              </a:solidFill>
              <a:sym typeface="Wingdings" panose="05000000000000000000" pitchFamily="2" charset="2"/>
            </a:endParaRPr>
          </a:p>
          <a:p>
            <a:r>
              <a:rPr lang="en-GB" sz="9600" dirty="0">
                <a:solidFill>
                  <a:srgbClr val="002060"/>
                </a:solidFill>
              </a:rPr>
              <a:t> </a:t>
            </a:r>
          </a:p>
        </p:txBody>
      </p:sp>
      <p:sp>
        <p:nvSpPr>
          <p:cNvPr id="2" name="Rectangle 1">
            <a:extLst>
              <a:ext uri="{FF2B5EF4-FFF2-40B4-BE49-F238E27FC236}">
                <a16:creationId xmlns:a16="http://schemas.microsoft.com/office/drawing/2014/main" id="{5E81A3CA-6F5F-48F1-9334-E874BA214332}"/>
              </a:ext>
            </a:extLst>
          </p:cNvPr>
          <p:cNvSpPr/>
          <p:nvPr/>
        </p:nvSpPr>
        <p:spPr>
          <a:xfrm>
            <a:off x="5048436" y="964945"/>
            <a:ext cx="2320461" cy="53860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4400" b="0" i="0" u="none" strike="noStrike" kern="1200" cap="none" spc="0" normalizeH="0" baseline="0" noProof="0" dirty="0">
                <a:ln>
                  <a:noFill/>
                </a:ln>
                <a:solidFill>
                  <a:srgbClr val="002060"/>
                </a:solidFill>
                <a:effectLst/>
                <a:uLnTx/>
                <a:uFillTx/>
                <a:latin typeface="Calibri"/>
                <a:ea typeface="+mn-ea"/>
                <a:cs typeface="+mn-cs"/>
                <a:sym typeface="Wingdings" panose="05000000000000000000" pitchFamily="2" charset="2"/>
              </a:rPr>
              <a:t>?</a:t>
            </a:r>
          </a:p>
        </p:txBody>
      </p:sp>
      <p:sp>
        <p:nvSpPr>
          <p:cNvPr id="3" name="TextBox 2">
            <a:extLst>
              <a:ext uri="{FF2B5EF4-FFF2-40B4-BE49-F238E27FC236}">
                <a16:creationId xmlns:a16="http://schemas.microsoft.com/office/drawing/2014/main" id="{B9ABC608-9CBB-4275-B191-ACB5BD64857F}"/>
              </a:ext>
            </a:extLst>
          </p:cNvPr>
          <p:cNvSpPr txBox="1"/>
          <p:nvPr/>
        </p:nvSpPr>
        <p:spPr>
          <a:xfrm>
            <a:off x="566333" y="6117205"/>
            <a:ext cx="1099127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1" i="1" u="sng"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 note on the origin of these </a:t>
            </a:r>
            <a:r>
              <a:rPr kumimoji="0" lang="en-US" altLang="en-US" sz="1400" b="1" i="1" u="sng" strike="noStrike" kern="1200" cap="none" spc="0" normalizeH="0" baseline="0" noProof="0" dirty="0" err="1">
                <a:ln>
                  <a:noFill/>
                </a:ln>
                <a:solidFill>
                  <a:srgbClr val="0000A3"/>
                </a:solidFill>
                <a:effectLst/>
                <a:uLnTx/>
                <a:uFillTx/>
                <a:latin typeface="Calibri" panose="020F0502020204030204"/>
                <a:ea typeface="ＭＳ Ｐゴシック" panose="020B0600070205080204" pitchFamily="34" charset="-128"/>
                <a:cs typeface="+mn-cs"/>
              </a:rPr>
              <a:t>ppt</a:t>
            </a:r>
            <a:r>
              <a:rPr kumimoji="0" lang="en-US" altLang="en-US" sz="1400" b="1" i="1" u="sng"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 slides:</a:t>
            </a:r>
            <a:endParaRPr kumimoji="0" lang="en-US" altLang="ja-JP" sz="1400" b="1" i="1" u="sng"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en-US"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All material copyright 1996-2020 J.F Kurose and K.W. Ross, All Rights Reserved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ja-JP"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These slides </a:t>
            </a:r>
            <a:r>
              <a:rPr kumimoji="0" lang="fr-FR" altLang="ja-JP"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are </a:t>
            </a:r>
            <a:r>
              <a:rPr kumimoji="0" lang="en-US" altLang="ja-JP"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freely provided by the book authors and it represents a lot of work on their part. We would like to thank </a:t>
            </a:r>
            <a:r>
              <a:rPr kumimoji="0" lang="en-US" altLang="en-US" sz="14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 J.F Kurose and K.W. Ross.</a:t>
            </a:r>
          </a:p>
        </p:txBody>
      </p:sp>
      <p:sp>
        <p:nvSpPr>
          <p:cNvPr id="7" name="Flowchart: Connector 6">
            <a:extLst>
              <a:ext uri="{FF2B5EF4-FFF2-40B4-BE49-F238E27FC236}">
                <a16:creationId xmlns:a16="http://schemas.microsoft.com/office/drawing/2014/main" id="{DE4B911A-EB88-4B33-B4F1-A750A284DB4B}"/>
              </a:ext>
            </a:extLst>
          </p:cNvPr>
          <p:cNvSpPr/>
          <p:nvPr/>
        </p:nvSpPr>
        <p:spPr>
          <a:xfrm>
            <a:off x="5761609" y="4574689"/>
            <a:ext cx="600722" cy="576837"/>
          </a:xfrm>
          <a:prstGeom prst="flowChartConnector">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descr="A picture containing outdoor, water, bridge, building&#10;&#10;Description automatically generated">
            <a:extLst>
              <a:ext uri="{FF2B5EF4-FFF2-40B4-BE49-F238E27FC236}">
                <a16:creationId xmlns:a16="http://schemas.microsoft.com/office/drawing/2014/main" id="{8FF33017-B1D4-1D43-9BC0-3EC96B262BA1}"/>
              </a:ext>
            </a:extLst>
          </p:cNvPr>
          <p:cNvPicPr>
            <a:picLocks noChangeAspect="1"/>
          </p:cNvPicPr>
          <p:nvPr/>
        </p:nvPicPr>
        <p:blipFill>
          <a:blip r:embed="rId3"/>
          <a:stretch>
            <a:fillRect/>
          </a:stretch>
        </p:blipFill>
        <p:spPr>
          <a:xfrm>
            <a:off x="7232440" y="2194950"/>
            <a:ext cx="2340864" cy="29260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063" y="2194950"/>
            <a:ext cx="2364274" cy="2926080"/>
          </a:xfrm>
          <a:prstGeom prst="rect">
            <a:avLst/>
          </a:prstGeom>
        </p:spPr>
      </p:pic>
      <p:sp>
        <p:nvSpPr>
          <p:cNvPr id="9" name="Slide Number Placeholder 2">
            <a:extLst>
              <a:ext uri="{FF2B5EF4-FFF2-40B4-BE49-F238E27FC236}">
                <a16:creationId xmlns:a16="http://schemas.microsoft.com/office/drawing/2014/main" id="{807E4337-A925-084B-B48F-23146A4A73A1}"/>
              </a:ext>
            </a:extLst>
          </p:cNvPr>
          <p:cNvSpPr txBox="1">
            <a:spLocks/>
          </p:cNvSpPr>
          <p:nvPr/>
        </p:nvSpPr>
        <p:spPr>
          <a:xfrm>
            <a:off x="9448800" y="63510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Transport Layer: 3-150</a:t>
            </a:r>
          </a:p>
        </p:txBody>
      </p:sp>
    </p:spTree>
    <p:extLst>
      <p:ext uri="{BB962C8B-B14F-4D97-AF65-F5344CB8AC3E}">
        <p14:creationId xmlns:p14="http://schemas.microsoft.com/office/powerpoint/2010/main" val="62340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33239" cy="1239836"/>
            <a:chOff x="2638761" y="2958772"/>
            <a:chExt cx="1933239"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notcorrupt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 name="Oval 2">
            <a:extLst>
              <a:ext uri="{FF2B5EF4-FFF2-40B4-BE49-F238E27FC236}">
                <a16:creationId xmlns:a16="http://schemas.microsoft.com/office/drawing/2014/main" id="{D28BBA62-6263-C843-B29E-56B49980762A}"/>
              </a:ext>
            </a:extLst>
          </p:cNvPr>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9E2FDDC8-8D96-114D-9DC7-646B2E492AD9}"/>
              </a:ext>
            </a:extLst>
          </p:cNvPr>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D7B88F9-3891-3046-A064-B332A3527756}"/>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622A35A9-A643-7C42-B044-B85FAF6A97F9}"/>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29138640-D128-B549-B272-9634FBE0E919}"/>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F8621F76-605F-FD4F-BBDF-20014AAFC358}"/>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EC2E0DE7-1242-394F-B32C-D2097A456FDC}"/>
              </a:ext>
            </a:extLst>
          </p:cNvPr>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Slide Number Placeholder 2">
            <a:extLst>
              <a:ext uri="{FF2B5EF4-FFF2-40B4-BE49-F238E27FC236}">
                <a16:creationId xmlns:a16="http://schemas.microsoft.com/office/drawing/2014/main" id="{E51BA6D5-B9A8-EF43-ACE9-5217445FDC7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183202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5C125732-5AF8-DA4B-817C-FBB3A5B32FC1}"/>
              </a:ext>
            </a:extLst>
          </p:cNvPr>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D8C866A-2C1E-EA49-9FEE-17BE0B5EB65D}"/>
              </a:ext>
            </a:extLst>
          </p:cNvPr>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8F8E4F3-FCCE-BB46-816F-BE18AA10AA87}"/>
              </a:ext>
            </a:extLst>
          </p:cNvPr>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DEEC5A2E-CAFB-BA43-A154-13F98FBF8642}"/>
              </a:ext>
            </a:extLst>
          </p:cNvPr>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a:extLst>
              <a:ext uri="{FF2B5EF4-FFF2-40B4-BE49-F238E27FC236}">
                <a16:creationId xmlns:a16="http://schemas.microsoft.com/office/drawing/2014/main" id="{78C37AB9-8D5F-A34A-A2BE-A05DFB4E8756}"/>
              </a:ext>
            </a:extLst>
          </p:cNvPr>
          <p:cNvSpPr>
            <a:spLocks noChangeShapeType="1"/>
          </p:cNvSpPr>
          <p:nvPr/>
        </p:nvSpPr>
        <p:spPr bwMode="auto">
          <a:xfrm>
            <a:off x="4488198" y="1637972"/>
            <a:ext cx="157163" cy="576262"/>
          </a:xfrm>
          <a:prstGeom prst="line">
            <a:avLst/>
          </a:prstGeom>
          <a:noFill/>
          <a:ln w="2857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5" name="Group 7">
            <a:extLst>
              <a:ext uri="{FF2B5EF4-FFF2-40B4-BE49-F238E27FC236}">
                <a16:creationId xmlns:a16="http://schemas.microsoft.com/office/drawing/2014/main" id="{096872AC-5A50-874A-AB4F-3FB6FDD33CA8}"/>
              </a:ext>
            </a:extLst>
          </p:cNvPr>
          <p:cNvGrpSpPr>
            <a:grpSpLocks/>
          </p:cNvGrpSpPr>
          <p:nvPr/>
        </p:nvGrpSpPr>
        <p:grpSpPr bwMode="auto">
          <a:xfrm>
            <a:off x="7099636" y="2184072"/>
            <a:ext cx="889000" cy="865187"/>
            <a:chOff x="445" y="1273"/>
            <a:chExt cx="560" cy="545"/>
          </a:xfrm>
        </p:grpSpPr>
        <p:sp>
          <p:nvSpPr>
            <p:cNvPr id="66" name="Oval 8">
              <a:extLst>
                <a:ext uri="{FF2B5EF4-FFF2-40B4-BE49-F238E27FC236}">
                  <a16:creationId xmlns:a16="http://schemas.microsoft.com/office/drawing/2014/main" id="{E65B4A15-4BAC-CA4D-A49C-43B951682900}"/>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9">
              <a:extLst>
                <a:ext uri="{FF2B5EF4-FFF2-40B4-BE49-F238E27FC236}">
                  <a16:creationId xmlns:a16="http://schemas.microsoft.com/office/drawing/2014/main" id="{26B25746-91F9-5D4A-8F0C-823F1140A003}"/>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7F4D04D9-9A61-C546-9AF6-16658062604A}"/>
              </a:ext>
            </a:extLst>
          </p:cNvPr>
          <p:cNvGrpSpPr/>
          <p:nvPr/>
        </p:nvGrpSpPr>
        <p:grpSpPr>
          <a:xfrm>
            <a:off x="4758073" y="1183947"/>
            <a:ext cx="3860800" cy="1144587"/>
            <a:chOff x="4758073" y="1183947"/>
            <a:chExt cx="3860800" cy="1144587"/>
          </a:xfrm>
        </p:grpSpPr>
        <p:sp>
          <p:nvSpPr>
            <p:cNvPr id="61" name="Text Box 3">
              <a:extLst>
                <a:ext uri="{FF2B5EF4-FFF2-40B4-BE49-F238E27FC236}">
                  <a16:creationId xmlns:a16="http://schemas.microsoft.com/office/drawing/2014/main" id="{277946DC-87AE-0E47-8DDD-C388A956445A}"/>
                </a:ext>
              </a:extLst>
            </p:cNvPr>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 name="Text Box 4">
              <a:extLst>
                <a:ext uri="{FF2B5EF4-FFF2-40B4-BE49-F238E27FC236}">
                  <a16:creationId xmlns:a16="http://schemas.microsoft.com/office/drawing/2014/main" id="{11F4EC56-A6F5-A64D-95C8-7503733BD178}"/>
                </a:ext>
              </a:extLst>
            </p:cNvPr>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3" name="Line 5">
              <a:extLst>
                <a:ext uri="{FF2B5EF4-FFF2-40B4-BE49-F238E27FC236}">
                  <a16:creationId xmlns:a16="http://schemas.microsoft.com/office/drawing/2014/main" id="{C1AF7291-871C-F046-AFBB-1556BBAC481A}"/>
                </a:ext>
              </a:extLst>
            </p:cNvPr>
            <p:cNvSpPr>
              <a:spLocks noChangeShapeType="1"/>
            </p:cNvSpPr>
            <p:nvPr/>
          </p:nvSpPr>
          <p:spPr bwMode="auto">
            <a:xfrm>
              <a:off x="4900948" y="15220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Freeform 10">
              <a:extLst>
                <a:ext uri="{FF2B5EF4-FFF2-40B4-BE49-F238E27FC236}">
                  <a16:creationId xmlns:a16="http://schemas.microsoft.com/office/drawing/2014/main" id="{8CEC024B-C97C-A74A-9916-3EDFFAAB7369}"/>
                </a:ext>
              </a:extLst>
            </p:cNvPr>
            <p:cNvSpPr>
              <a:spLocks/>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2" name="Group 14">
            <a:extLst>
              <a:ext uri="{FF2B5EF4-FFF2-40B4-BE49-F238E27FC236}">
                <a16:creationId xmlns:a16="http://schemas.microsoft.com/office/drawing/2014/main" id="{56EFCAB8-B7AF-164A-9F92-8EACFBDEB179}"/>
              </a:ext>
            </a:extLst>
          </p:cNvPr>
          <p:cNvGrpSpPr>
            <a:grpSpLocks/>
          </p:cNvGrpSpPr>
          <p:nvPr/>
        </p:nvGrpSpPr>
        <p:grpSpPr bwMode="auto">
          <a:xfrm>
            <a:off x="7191711" y="4098597"/>
            <a:ext cx="1189037" cy="850900"/>
            <a:chOff x="4090" y="3230"/>
            <a:chExt cx="749" cy="536"/>
          </a:xfrm>
        </p:grpSpPr>
        <p:sp>
          <p:nvSpPr>
            <p:cNvPr id="73" name="Oval 15">
              <a:extLst>
                <a:ext uri="{FF2B5EF4-FFF2-40B4-BE49-F238E27FC236}">
                  <a16:creationId xmlns:a16="http://schemas.microsoft.com/office/drawing/2014/main" id="{FA80C9CA-4B40-8840-B931-9FF9ACFD24EF}"/>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16">
              <a:extLst>
                <a:ext uri="{FF2B5EF4-FFF2-40B4-BE49-F238E27FC236}">
                  <a16:creationId xmlns:a16="http://schemas.microsoft.com/office/drawing/2014/main" id="{521CFB86-2E9D-B149-847B-A167F4F8FCE1}"/>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4" name="Group 113">
            <a:extLst>
              <a:ext uri="{FF2B5EF4-FFF2-40B4-BE49-F238E27FC236}">
                <a16:creationId xmlns:a16="http://schemas.microsoft.com/office/drawing/2014/main" id="{40684A0E-9037-EB45-9EB8-86695DBF36A9}"/>
              </a:ext>
            </a:extLst>
          </p:cNvPr>
          <p:cNvGrpSpPr/>
          <p:nvPr/>
        </p:nvGrpSpPr>
        <p:grpSpPr>
          <a:xfrm>
            <a:off x="5054936" y="4832022"/>
            <a:ext cx="3444875" cy="1038225"/>
            <a:chOff x="5054936" y="4832022"/>
            <a:chExt cx="3444875" cy="1038225"/>
          </a:xfrm>
        </p:grpSpPr>
        <p:sp>
          <p:nvSpPr>
            <p:cNvPr id="76" name="Freeform 18">
              <a:extLst>
                <a:ext uri="{FF2B5EF4-FFF2-40B4-BE49-F238E27FC236}">
                  <a16:creationId xmlns:a16="http://schemas.microsoft.com/office/drawing/2014/main" id="{6F223C64-6D09-DE48-83F1-228C34DA64FA}"/>
                </a:ext>
              </a:extLst>
            </p:cNvPr>
            <p:cNvSpPr>
              <a:spLocks/>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8" name="Text Box 20">
              <a:extLst>
                <a:ext uri="{FF2B5EF4-FFF2-40B4-BE49-F238E27FC236}">
                  <a16:creationId xmlns:a16="http://schemas.microsoft.com/office/drawing/2014/main" id="{5C35E95A-ADB2-FF4D-BCD2-C9D9EABE9C6B}"/>
                </a:ext>
              </a:extLst>
            </p:cNvPr>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sndpkt = make_pkt(1, data, checksum)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Text Box 21">
              <a:extLst>
                <a:ext uri="{FF2B5EF4-FFF2-40B4-BE49-F238E27FC236}">
                  <a16:creationId xmlns:a16="http://schemas.microsoft.com/office/drawing/2014/main" id="{E55E1DDD-DB30-5446-8650-ECC81FF923ED}"/>
                </a:ext>
              </a:extLst>
            </p:cNvPr>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0" name="Line 22">
              <a:extLst>
                <a:ext uri="{FF2B5EF4-FFF2-40B4-BE49-F238E27FC236}">
                  <a16:creationId xmlns:a16="http://schemas.microsoft.com/office/drawing/2014/main" id="{38F0E084-BD34-6345-8EFC-9B28222C5D7D}"/>
                </a:ext>
              </a:extLst>
            </p:cNvPr>
            <p:cNvSpPr>
              <a:spLocks noChangeShapeType="1"/>
            </p:cNvSpPr>
            <p:nvPr/>
          </p:nvSpPr>
          <p:spPr bwMode="auto">
            <a:xfrm>
              <a:off x="5173998" y="5346372"/>
              <a:ext cx="25987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D0E17AB3-A37A-384E-B76C-D9D33C764FEC}"/>
              </a:ext>
            </a:extLst>
          </p:cNvPr>
          <p:cNvGrpSpPr/>
          <p:nvPr/>
        </p:nvGrpSpPr>
        <p:grpSpPr>
          <a:xfrm>
            <a:off x="7858461" y="2912734"/>
            <a:ext cx="2309812" cy="1184275"/>
            <a:chOff x="7858461" y="2912734"/>
            <a:chExt cx="2309812" cy="1184275"/>
          </a:xfrm>
        </p:grpSpPr>
        <p:sp>
          <p:nvSpPr>
            <p:cNvPr id="77" name="Freeform 19">
              <a:extLst>
                <a:ext uri="{FF2B5EF4-FFF2-40B4-BE49-F238E27FC236}">
                  <a16:creationId xmlns:a16="http://schemas.microsoft.com/office/drawing/2014/main" id="{3DDB81C2-3ABA-CF4A-B97F-7179552BC636}"/>
                </a:ext>
              </a:extLst>
            </p:cNvPr>
            <p:cNvSpPr>
              <a:spLocks/>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Text Box 23">
              <a:extLst>
                <a:ext uri="{FF2B5EF4-FFF2-40B4-BE49-F238E27FC236}">
                  <a16:creationId xmlns:a16="http://schemas.microsoft.com/office/drawing/2014/main" id="{B3A5B058-CEE3-154A-8B9F-81FE6436B20E}"/>
                </a:ext>
              </a:extLst>
            </p:cNvPr>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 name="Line 24">
              <a:extLst>
                <a:ext uri="{FF2B5EF4-FFF2-40B4-BE49-F238E27FC236}">
                  <a16:creationId xmlns:a16="http://schemas.microsoft.com/office/drawing/2014/main" id="{6F172C79-50B4-9346-A88A-5975F73431A8}"/>
                </a:ext>
              </a:extLst>
            </p:cNvPr>
            <p:cNvSpPr>
              <a:spLocks noChangeShapeType="1"/>
            </p:cNvSpPr>
            <p:nvPr/>
          </p:nvSpPr>
          <p:spPr bwMode="auto">
            <a:xfrm>
              <a:off x="8134686" y="3911272"/>
              <a:ext cx="14192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9">
              <a:extLst>
                <a:ext uri="{FF2B5EF4-FFF2-40B4-BE49-F238E27FC236}">
                  <a16:creationId xmlns:a16="http://schemas.microsoft.com/office/drawing/2014/main" id="{31338CB6-A233-944E-8AAB-06740429CED4}"/>
                </a:ext>
              </a:extLst>
            </p:cNvPr>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5" name="Group 114">
            <a:extLst>
              <a:ext uri="{FF2B5EF4-FFF2-40B4-BE49-F238E27FC236}">
                <a16:creationId xmlns:a16="http://schemas.microsoft.com/office/drawing/2014/main" id="{264EE58C-9293-D64B-8FD5-BF4EEDF9C767}"/>
              </a:ext>
            </a:extLst>
          </p:cNvPr>
          <p:cNvGrpSpPr/>
          <p:nvPr/>
        </p:nvGrpSpPr>
        <p:grpSpPr>
          <a:xfrm>
            <a:off x="2638761" y="2958772"/>
            <a:ext cx="1945938" cy="1239836"/>
            <a:chOff x="2638761" y="2958772"/>
            <a:chExt cx="1945938" cy="1239836"/>
          </a:xfrm>
        </p:grpSpPr>
        <p:sp>
          <p:nvSpPr>
            <p:cNvPr id="75" name="Freeform 17">
              <a:extLst>
                <a:ext uri="{FF2B5EF4-FFF2-40B4-BE49-F238E27FC236}">
                  <a16:creationId xmlns:a16="http://schemas.microsoft.com/office/drawing/2014/main" id="{2F184C7E-A563-7E48-B933-43517ECFB8AD}"/>
                </a:ext>
              </a:extLst>
            </p:cNvPr>
            <p:cNvSpPr>
              <a:spLocks/>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5" name="Text Box 27">
              <a:extLst>
                <a:ext uri="{FF2B5EF4-FFF2-40B4-BE49-F238E27FC236}">
                  <a16:creationId xmlns:a16="http://schemas.microsoft.com/office/drawing/2014/main" id="{85546939-74F9-DE48-94D4-5CDE532CF8B4}"/>
                </a:ext>
              </a:extLst>
            </p:cNvPr>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notcorrupt(rcvpkt)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&amp;&amp; isACK(rcvpkt,1)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6" name="Line 28">
              <a:extLst>
                <a:ext uri="{FF2B5EF4-FFF2-40B4-BE49-F238E27FC236}">
                  <a16:creationId xmlns:a16="http://schemas.microsoft.com/office/drawing/2014/main" id="{8CA33983-E9A1-BF42-B982-07F0B1E94A02}"/>
                </a:ext>
              </a:extLst>
            </p:cNvPr>
            <p:cNvSpPr>
              <a:spLocks noChangeShapeType="1"/>
            </p:cNvSpPr>
            <p:nvPr/>
          </p:nvSpPr>
          <p:spPr bwMode="auto">
            <a:xfrm>
              <a:off x="2773698" y="3698547"/>
              <a:ext cx="151765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30">
              <a:extLst>
                <a:ext uri="{FF2B5EF4-FFF2-40B4-BE49-F238E27FC236}">
                  <a16:creationId xmlns:a16="http://schemas.microsoft.com/office/drawing/2014/main" id="{C524B67B-7041-9242-9C97-B8A784A8F6F2}"/>
                </a:ext>
              </a:extLst>
            </p:cNvPr>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E1668F5-8EFC-FD4A-B0AD-080420B8D736}"/>
              </a:ext>
            </a:extLst>
          </p:cNvPr>
          <p:cNvGrpSpPr/>
          <p:nvPr/>
        </p:nvGrpSpPr>
        <p:grpSpPr>
          <a:xfrm>
            <a:off x="7977523" y="2372984"/>
            <a:ext cx="2447925" cy="741363"/>
            <a:chOff x="7977523" y="2372984"/>
            <a:chExt cx="2447925" cy="741363"/>
          </a:xfrm>
        </p:grpSpPr>
        <p:sp>
          <p:nvSpPr>
            <p:cNvPr id="128" name="Rectangle 127">
              <a:extLst>
                <a:ext uri="{FF2B5EF4-FFF2-40B4-BE49-F238E27FC236}">
                  <a16:creationId xmlns:a16="http://schemas.microsoft.com/office/drawing/2014/main" id="{EB74E396-3DA3-0D47-9600-2A508F79F4AE}"/>
                </a:ext>
              </a:extLst>
            </p:cNvPr>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99D5058F-6374-D346-BFD4-860774A23D0C}"/>
                </a:ext>
              </a:extLst>
            </p:cNvPr>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a:extLst>
                <a:ext uri="{FF2B5EF4-FFF2-40B4-BE49-F238E27FC236}">
                  <a16:creationId xmlns:a16="http://schemas.microsoft.com/office/drawing/2014/main" id="{6733C237-E2DA-D542-90DF-04CF6DA2943C}"/>
                </a:ext>
              </a:extLst>
            </p:cNvPr>
            <p:cNvGrpSpPr/>
            <p:nvPr/>
          </p:nvGrpSpPr>
          <p:grpSpPr>
            <a:xfrm>
              <a:off x="7977523" y="2372984"/>
              <a:ext cx="2447925" cy="741363"/>
              <a:chOff x="7977523" y="2372984"/>
              <a:chExt cx="2447925" cy="741363"/>
            </a:xfrm>
          </p:grpSpPr>
          <p:sp>
            <p:nvSpPr>
              <p:cNvPr id="89" name="Freeform 31">
                <a:extLst>
                  <a:ext uri="{FF2B5EF4-FFF2-40B4-BE49-F238E27FC236}">
                    <a16:creationId xmlns:a16="http://schemas.microsoft.com/office/drawing/2014/main" id="{A8AA3B66-8A2A-3B49-946B-88E9E731F96B}"/>
                  </a:ext>
                </a:extLst>
              </p:cNvPr>
              <p:cNvSpPr>
                <a:spLocks/>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0" name="Text Box 32">
                <a:extLst>
                  <a:ext uri="{FF2B5EF4-FFF2-40B4-BE49-F238E27FC236}">
                    <a16:creationId xmlns:a16="http://schemas.microsoft.com/office/drawing/2014/main" id="{E3D7CC76-E8AA-AA49-ABBA-30FB422DFCE9}"/>
                  </a:ext>
                </a:extLst>
              </p:cNvPr>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1" name="Text Box 33">
                <a:extLst>
                  <a:ext uri="{FF2B5EF4-FFF2-40B4-BE49-F238E27FC236}">
                    <a16:creationId xmlns:a16="http://schemas.microsoft.com/office/drawing/2014/main" id="{F5C6AB1D-23FF-4443-9810-5311395B10FA}"/>
                  </a:ext>
                </a:extLst>
              </p:cNvPr>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2" name="Line 34">
                <a:extLst>
                  <a:ext uri="{FF2B5EF4-FFF2-40B4-BE49-F238E27FC236}">
                    <a16:creationId xmlns:a16="http://schemas.microsoft.com/office/drawing/2014/main" id="{3BCAAD42-472A-8148-88E4-7D3F77DC87EA}"/>
                  </a:ext>
                </a:extLst>
              </p:cNvPr>
              <p:cNvSpPr>
                <a:spLocks noChangeShapeType="1"/>
              </p:cNvSpPr>
              <p:nvPr/>
            </p:nvSpPr>
            <p:spPr bwMode="auto">
              <a:xfrm>
                <a:off x="8420436" y="26269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grpSp>
        <p:nvGrpSpPr>
          <p:cNvPr id="100" name="Group 42">
            <a:extLst>
              <a:ext uri="{FF2B5EF4-FFF2-40B4-BE49-F238E27FC236}">
                <a16:creationId xmlns:a16="http://schemas.microsoft.com/office/drawing/2014/main" id="{7781A61F-1C88-6E46-96AB-268CBADE4526}"/>
              </a:ext>
            </a:extLst>
          </p:cNvPr>
          <p:cNvGrpSpPr>
            <a:grpSpLocks/>
          </p:cNvGrpSpPr>
          <p:nvPr/>
        </p:nvGrpSpPr>
        <p:grpSpPr bwMode="auto">
          <a:xfrm>
            <a:off x="4157998" y="2228522"/>
            <a:ext cx="1189038" cy="850900"/>
            <a:chOff x="4090" y="3230"/>
            <a:chExt cx="749" cy="536"/>
          </a:xfrm>
        </p:grpSpPr>
        <p:sp>
          <p:nvSpPr>
            <p:cNvPr id="101" name="Oval 43">
              <a:extLst>
                <a:ext uri="{FF2B5EF4-FFF2-40B4-BE49-F238E27FC236}">
                  <a16:creationId xmlns:a16="http://schemas.microsoft.com/office/drawing/2014/main" id="{EA3FA186-38E3-E24B-80CE-CDFC5DF36C2A}"/>
                </a:ext>
              </a:extLst>
            </p:cNvPr>
            <p:cNvSpPr>
              <a:spLocks noChangeArrowheads="1"/>
            </p:cNvSpPr>
            <p:nvPr/>
          </p:nvSpPr>
          <p:spPr bwMode="auto">
            <a:xfrm>
              <a:off x="4159" y="3230"/>
              <a:ext cx="595" cy="536"/>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2" name="Text Box 44">
              <a:extLst>
                <a:ext uri="{FF2B5EF4-FFF2-40B4-BE49-F238E27FC236}">
                  <a16:creationId xmlns:a16="http://schemas.microsoft.com/office/drawing/2014/main" id="{237CD0D2-3CD0-9E45-8D08-0B39FC58CB38}"/>
                </a:ext>
              </a:extLst>
            </p:cNvPr>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Wait for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4" name="Group 46">
            <a:extLst>
              <a:ext uri="{FF2B5EF4-FFF2-40B4-BE49-F238E27FC236}">
                <a16:creationId xmlns:a16="http://schemas.microsoft.com/office/drawing/2014/main" id="{3A7B09B7-7C1D-8D4E-8FEA-40BBC5ECB76A}"/>
              </a:ext>
            </a:extLst>
          </p:cNvPr>
          <p:cNvGrpSpPr>
            <a:grpSpLocks/>
          </p:cNvGrpSpPr>
          <p:nvPr/>
        </p:nvGrpSpPr>
        <p:grpSpPr bwMode="auto">
          <a:xfrm>
            <a:off x="4369136" y="4082722"/>
            <a:ext cx="889000" cy="865187"/>
            <a:chOff x="445" y="1273"/>
            <a:chExt cx="560" cy="545"/>
          </a:xfrm>
        </p:grpSpPr>
        <p:sp>
          <p:nvSpPr>
            <p:cNvPr id="105" name="Oval 47">
              <a:extLst>
                <a:ext uri="{FF2B5EF4-FFF2-40B4-BE49-F238E27FC236}">
                  <a16:creationId xmlns:a16="http://schemas.microsoft.com/office/drawing/2014/main" id="{1F85EC28-DE93-5C4D-AA1B-F8423FADF09B}"/>
                </a:ext>
              </a:extLst>
            </p:cNvPr>
            <p:cNvSpPr>
              <a:spLocks noChangeArrowheads="1"/>
            </p:cNvSpPr>
            <p:nvPr/>
          </p:nvSpPr>
          <p:spPr bwMode="auto">
            <a:xfrm>
              <a:off x="445" y="1273"/>
              <a:ext cx="560" cy="545"/>
            </a:xfrm>
            <a:prstGeom prst="ellipse">
              <a:avLst/>
            </a:prstGeom>
            <a:solidFill>
              <a:srgbClr val="FFFFFF"/>
            </a:solidFill>
            <a:ln w="19050">
              <a:solidFill>
                <a:srgbClr val="000000"/>
              </a:solidFill>
              <a:round/>
              <a:headEnd/>
              <a:tailEnd/>
            </a:ln>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6" name="Text Box 48">
              <a:extLst>
                <a:ext uri="{FF2B5EF4-FFF2-40B4-BE49-F238E27FC236}">
                  <a16:creationId xmlns:a16="http://schemas.microsoft.com/office/drawing/2014/main" id="{8ED6243F-D34F-6848-8B35-66C2A258A3B6}"/>
                </a:ext>
              </a:extLst>
            </p:cNvPr>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8" name="Group 117">
            <a:extLst>
              <a:ext uri="{FF2B5EF4-FFF2-40B4-BE49-F238E27FC236}">
                <a16:creationId xmlns:a16="http://schemas.microsoft.com/office/drawing/2014/main" id="{048514FA-BA8E-D943-AFC9-DD226418CDFF}"/>
              </a:ext>
            </a:extLst>
          </p:cNvPr>
          <p:cNvGrpSpPr/>
          <p:nvPr/>
        </p:nvGrpSpPr>
        <p:grpSpPr>
          <a:xfrm>
            <a:off x="8164848" y="4466897"/>
            <a:ext cx="1760538" cy="890587"/>
            <a:chOff x="8164848" y="4466897"/>
            <a:chExt cx="1760538" cy="890587"/>
          </a:xfrm>
        </p:grpSpPr>
        <p:sp>
          <p:nvSpPr>
            <p:cNvPr id="98" name="Freeform 40">
              <a:extLst>
                <a:ext uri="{FF2B5EF4-FFF2-40B4-BE49-F238E27FC236}">
                  <a16:creationId xmlns:a16="http://schemas.microsoft.com/office/drawing/2014/main" id="{21CF03A5-6247-4A4D-98BD-C95EEB4DB33D}"/>
                </a:ext>
              </a:extLst>
            </p:cNvPr>
            <p:cNvSpPr>
              <a:spLocks/>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8" name="Text Box 50">
              <a:extLst>
                <a:ext uri="{FF2B5EF4-FFF2-40B4-BE49-F238E27FC236}">
                  <a16:creationId xmlns:a16="http://schemas.microsoft.com/office/drawing/2014/main" id="{484B8E27-7DE4-CB47-A590-09E8450BCA88}"/>
                </a:ext>
              </a:extLst>
            </p:cNvPr>
            <p:cNvSpPr txBox="1">
              <a:spLocks noChangeArrowheads="1"/>
            </p:cNvSpPr>
            <p:nvPr/>
          </p:nvSpPr>
          <p:spPr bwMode="auto">
            <a:xfrm>
              <a:off x="8963361" y="4946322"/>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sp>
          <p:nvSpPr>
            <p:cNvPr id="109" name="Text Box 51">
              <a:extLst>
                <a:ext uri="{FF2B5EF4-FFF2-40B4-BE49-F238E27FC236}">
                  <a16:creationId xmlns:a16="http://schemas.microsoft.com/office/drawing/2014/main" id="{76FB8285-1E6A-C149-ACDD-D65AED4A8E55}"/>
                </a:ext>
              </a:extLst>
            </p:cNvPr>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Line 52">
              <a:extLst>
                <a:ext uri="{FF2B5EF4-FFF2-40B4-BE49-F238E27FC236}">
                  <a16:creationId xmlns:a16="http://schemas.microsoft.com/office/drawing/2014/main" id="{FDB9192F-D2B4-314B-A907-3B13FA861E78}"/>
                </a:ext>
              </a:extLst>
            </p:cNvPr>
            <p:cNvSpPr>
              <a:spLocks noChangeShapeType="1"/>
            </p:cNvSpPr>
            <p:nvPr/>
          </p:nvSpPr>
          <p:spPr bwMode="auto">
            <a:xfrm>
              <a:off x="8583948" y="4982834"/>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16" name="Group 115">
            <a:extLst>
              <a:ext uri="{FF2B5EF4-FFF2-40B4-BE49-F238E27FC236}">
                <a16:creationId xmlns:a16="http://schemas.microsoft.com/office/drawing/2014/main" id="{77C829E3-6E50-184B-81B3-EC50B4767377}"/>
              </a:ext>
            </a:extLst>
          </p:cNvPr>
          <p:cNvGrpSpPr/>
          <p:nvPr/>
        </p:nvGrpSpPr>
        <p:grpSpPr>
          <a:xfrm>
            <a:off x="7807661" y="1290309"/>
            <a:ext cx="2117725" cy="1144588"/>
            <a:chOff x="7807661" y="1290309"/>
            <a:chExt cx="2117725" cy="1144588"/>
          </a:xfrm>
        </p:grpSpPr>
        <p:sp>
          <p:nvSpPr>
            <p:cNvPr id="69" name="Freeform 11">
              <a:extLst>
                <a:ext uri="{FF2B5EF4-FFF2-40B4-BE49-F238E27FC236}">
                  <a16:creationId xmlns:a16="http://schemas.microsoft.com/office/drawing/2014/main" id="{98783A91-2889-6D49-9155-F35869E85287}"/>
                </a:ext>
              </a:extLst>
            </p:cNvPr>
            <p:cNvSpPr>
              <a:spLocks/>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0" name="Text Box 12">
              <a:extLst>
                <a:ext uri="{FF2B5EF4-FFF2-40B4-BE49-F238E27FC236}">
                  <a16:creationId xmlns:a16="http://schemas.microsoft.com/office/drawing/2014/main" id="{B01D87F9-D3B9-694E-886A-C09A4372DCBF}"/>
                </a:ext>
              </a:extLst>
            </p:cNvPr>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(rcvpkt,1)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Line 13">
              <a:extLst>
                <a:ext uri="{FF2B5EF4-FFF2-40B4-BE49-F238E27FC236}">
                  <a16:creationId xmlns:a16="http://schemas.microsoft.com/office/drawing/2014/main" id="{C888F6AB-BF4C-964C-B636-FA26DBB5842A}"/>
                </a:ext>
              </a:extLst>
            </p:cNvPr>
            <p:cNvSpPr>
              <a:spLocks noChangeShapeType="1"/>
            </p:cNvSpPr>
            <p:nvPr/>
          </p:nvSpPr>
          <p:spPr bwMode="auto">
            <a:xfrm>
              <a:off x="8429961" y="1991984"/>
              <a:ext cx="13509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1" name="Text Box 53">
              <a:extLst>
                <a:ext uri="{FF2B5EF4-FFF2-40B4-BE49-F238E27FC236}">
                  <a16:creationId xmlns:a16="http://schemas.microsoft.com/office/drawing/2014/main" id="{8CBF020D-F9F7-8547-9CDC-153180321D72}"/>
                </a:ext>
              </a:extLst>
            </p:cNvPr>
            <p:cNvSpPr txBox="1">
              <a:spLocks noChangeArrowheads="1"/>
            </p:cNvSpPr>
            <p:nvPr/>
          </p:nvSpPr>
          <p:spPr bwMode="auto">
            <a:xfrm>
              <a:off x="8866523" y="1941184"/>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120" name="Group 119">
            <a:extLst>
              <a:ext uri="{FF2B5EF4-FFF2-40B4-BE49-F238E27FC236}">
                <a16:creationId xmlns:a16="http://schemas.microsoft.com/office/drawing/2014/main" id="{EF73E473-D8D9-5A4C-A7EE-F4558FFF6B0D}"/>
              </a:ext>
            </a:extLst>
          </p:cNvPr>
          <p:cNvGrpSpPr/>
          <p:nvPr/>
        </p:nvGrpSpPr>
        <p:grpSpPr>
          <a:xfrm>
            <a:off x="2775286" y="1876097"/>
            <a:ext cx="1549400" cy="890587"/>
            <a:chOff x="2775286" y="1876097"/>
            <a:chExt cx="1549400" cy="890587"/>
          </a:xfrm>
        </p:grpSpPr>
        <p:sp>
          <p:nvSpPr>
            <p:cNvPr id="99" name="Text Box 41">
              <a:extLst>
                <a:ext uri="{FF2B5EF4-FFF2-40B4-BE49-F238E27FC236}">
                  <a16:creationId xmlns:a16="http://schemas.microsoft.com/office/drawing/2014/main" id="{7500D6B3-E554-BE43-BA3B-2B5D8EDAE62F}"/>
                </a:ext>
              </a:extLst>
            </p:cNvPr>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3" name="Line 45">
              <a:extLst>
                <a:ext uri="{FF2B5EF4-FFF2-40B4-BE49-F238E27FC236}">
                  <a16:creationId xmlns:a16="http://schemas.microsoft.com/office/drawing/2014/main" id="{2B03FA9C-455E-7848-98B1-6FE6D8F59E21}"/>
                </a:ext>
              </a:extLst>
            </p:cNvPr>
            <p:cNvSpPr>
              <a:spLocks noChangeShapeType="1"/>
            </p:cNvSpPr>
            <p:nvPr/>
          </p:nvSpPr>
          <p:spPr bwMode="auto">
            <a:xfrm>
              <a:off x="2862598" y="2253922"/>
              <a:ext cx="11017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7" name="Freeform 49">
              <a:extLst>
                <a:ext uri="{FF2B5EF4-FFF2-40B4-BE49-F238E27FC236}">
                  <a16:creationId xmlns:a16="http://schemas.microsoft.com/office/drawing/2014/main" id="{7A343767-85F1-3648-8F20-92F8EB9C9CB2}"/>
                </a:ext>
              </a:extLst>
            </p:cNvPr>
            <p:cNvSpPr>
              <a:spLocks/>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2" name="Text Box 54">
              <a:extLst>
                <a:ext uri="{FF2B5EF4-FFF2-40B4-BE49-F238E27FC236}">
                  <a16:creationId xmlns:a16="http://schemas.microsoft.com/office/drawing/2014/main" id="{1534562D-4479-5A4D-84B6-08652054FE1A}"/>
                </a:ext>
              </a:extLst>
            </p:cNvPr>
            <p:cNvSpPr txBox="1">
              <a:spLocks noChangeArrowheads="1"/>
            </p:cNvSpPr>
            <p:nvPr/>
          </p:nvSpPr>
          <p:spPr bwMode="auto">
            <a:xfrm>
              <a:off x="3215023" y="22174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grpSp>
        <p:nvGrpSpPr>
          <p:cNvPr id="7" name="Group 6">
            <a:extLst>
              <a:ext uri="{FF2B5EF4-FFF2-40B4-BE49-F238E27FC236}">
                <a16:creationId xmlns:a16="http://schemas.microsoft.com/office/drawing/2014/main" id="{5B0F4E74-4AD1-1841-A169-2F112B1736DB}"/>
              </a:ext>
            </a:extLst>
          </p:cNvPr>
          <p:cNvGrpSpPr/>
          <p:nvPr/>
        </p:nvGrpSpPr>
        <p:grpSpPr>
          <a:xfrm>
            <a:off x="2367298" y="4307189"/>
            <a:ext cx="1973263" cy="725996"/>
            <a:chOff x="2367298" y="4307189"/>
            <a:chExt cx="1973263" cy="725996"/>
          </a:xfrm>
        </p:grpSpPr>
        <p:sp>
          <p:nvSpPr>
            <p:cNvPr id="129" name="Rectangle 128">
              <a:extLst>
                <a:ext uri="{FF2B5EF4-FFF2-40B4-BE49-F238E27FC236}">
                  <a16:creationId xmlns:a16="http://schemas.microsoft.com/office/drawing/2014/main" id="{7362BA78-E18A-7D4D-AF99-520876B19387}"/>
                </a:ext>
              </a:extLst>
            </p:cNvPr>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9FED6727-6FB3-674C-AEA1-A6238E143030}"/>
                </a:ext>
              </a:extLst>
            </p:cNvPr>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36">
              <a:extLst>
                <a:ext uri="{FF2B5EF4-FFF2-40B4-BE49-F238E27FC236}">
                  <a16:creationId xmlns:a16="http://schemas.microsoft.com/office/drawing/2014/main" id="{10A63C01-2F70-9440-BFFE-695DC6555117}"/>
                </a:ext>
              </a:extLst>
            </p:cNvPr>
            <p:cNvSpPr>
              <a:spLocks/>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5" name="Text Box 37">
              <a:extLst>
                <a:ext uri="{FF2B5EF4-FFF2-40B4-BE49-F238E27FC236}">
                  <a16:creationId xmlns:a16="http://schemas.microsoft.com/office/drawing/2014/main" id="{E4751D98-46BF-E946-A08A-A6011C8F6C5E}"/>
                </a:ext>
              </a:extLst>
            </p:cNvPr>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udt_send(sndpkt)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6" name="Text Box 38">
              <a:extLst>
                <a:ext uri="{FF2B5EF4-FFF2-40B4-BE49-F238E27FC236}">
                  <a16:creationId xmlns:a16="http://schemas.microsoft.com/office/drawing/2014/main" id="{2672D5C9-CBC9-104B-A755-475CF44C9314}"/>
                </a:ext>
              </a:extLst>
            </p:cNvPr>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7" name="Line 39">
              <a:extLst>
                <a:ext uri="{FF2B5EF4-FFF2-40B4-BE49-F238E27FC236}">
                  <a16:creationId xmlns:a16="http://schemas.microsoft.com/office/drawing/2014/main" id="{3544B3A0-4F92-734D-9797-12F4E1F2C5E9}"/>
                </a:ext>
              </a:extLst>
            </p:cNvPr>
            <p:cNvSpPr>
              <a:spLocks noChangeShapeType="1"/>
            </p:cNvSpPr>
            <p:nvPr/>
          </p:nvSpPr>
          <p:spPr bwMode="auto">
            <a:xfrm>
              <a:off x="2484773" y="4582784"/>
              <a:ext cx="990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8" name="Group 7">
            <a:extLst>
              <a:ext uri="{FF2B5EF4-FFF2-40B4-BE49-F238E27FC236}">
                <a16:creationId xmlns:a16="http://schemas.microsoft.com/office/drawing/2014/main" id="{F3A5F505-AA20-9E41-BC6C-D76DEB8319CC}"/>
              </a:ext>
            </a:extLst>
          </p:cNvPr>
          <p:cNvGrpSpPr/>
          <p:nvPr/>
        </p:nvGrpSpPr>
        <p:grpSpPr>
          <a:xfrm>
            <a:off x="3029286" y="4795509"/>
            <a:ext cx="1631950" cy="1428750"/>
            <a:chOff x="3029286" y="4795509"/>
            <a:chExt cx="1631950" cy="1428750"/>
          </a:xfrm>
        </p:grpSpPr>
        <p:sp>
          <p:nvSpPr>
            <p:cNvPr id="83" name="Text Box 25">
              <a:extLst>
                <a:ext uri="{FF2B5EF4-FFF2-40B4-BE49-F238E27FC236}">
                  <a16:creationId xmlns:a16="http://schemas.microsoft.com/office/drawing/2014/main" id="{811DFA52-8CA5-7E4E-AC44-4428D977D5FE}"/>
                </a:ext>
              </a:extLst>
            </p:cNvPr>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&amp;&amp;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(rcvpkt,0)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 name="Line 26">
              <a:extLst>
                <a:ext uri="{FF2B5EF4-FFF2-40B4-BE49-F238E27FC236}">
                  <a16:creationId xmlns:a16="http://schemas.microsoft.com/office/drawing/2014/main" id="{1EF37371-5507-6442-83AF-60C8BD73EB5C}"/>
                </a:ext>
              </a:extLst>
            </p:cNvPr>
            <p:cNvSpPr>
              <a:spLocks noChangeShapeType="1"/>
            </p:cNvSpPr>
            <p:nvPr/>
          </p:nvSpPr>
          <p:spPr bwMode="auto">
            <a:xfrm>
              <a:off x="3132473" y="5881359"/>
              <a:ext cx="125412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93" name="Freeform 35">
              <a:extLst>
                <a:ext uri="{FF2B5EF4-FFF2-40B4-BE49-F238E27FC236}">
                  <a16:creationId xmlns:a16="http://schemas.microsoft.com/office/drawing/2014/main" id="{575C5970-3813-5745-B4AE-91D5DAA0F353}"/>
                </a:ext>
              </a:extLst>
            </p:cNvPr>
            <p:cNvSpPr>
              <a:spLocks/>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13" name="Text Box 55">
              <a:extLst>
                <a:ext uri="{FF2B5EF4-FFF2-40B4-BE49-F238E27FC236}">
                  <a16:creationId xmlns:a16="http://schemas.microsoft.com/office/drawing/2014/main" id="{25E61481-833B-6040-B00D-1012EEB0CE87}"/>
                </a:ext>
              </a:extLst>
            </p:cNvPr>
            <p:cNvSpPr txBox="1">
              <a:spLocks noChangeArrowheads="1"/>
            </p:cNvSpPr>
            <p:nvPr/>
          </p:nvSpPr>
          <p:spPr bwMode="auto">
            <a:xfrm>
              <a:off x="3618248" y="5887709"/>
              <a:ext cx="323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ymbol" charset="0"/>
                  <a:ea typeface="ＭＳ Ｐゴシック" charset="0"/>
                  <a:cs typeface="+mn-cs"/>
                </a:rPr>
                <a:t>L</a:t>
              </a:r>
            </a:p>
          </p:txBody>
        </p:sp>
      </p:grpSp>
      <p:sp>
        <p:nvSpPr>
          <p:cNvPr id="130" name="Oval 129">
            <a:extLst>
              <a:ext uri="{FF2B5EF4-FFF2-40B4-BE49-F238E27FC236}">
                <a16:creationId xmlns:a16="http://schemas.microsoft.com/office/drawing/2014/main" id="{9AA3E79A-2611-F844-92F5-7AB7F51F61A6}"/>
              </a:ext>
            </a:extLst>
          </p:cNvPr>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a:extLst>
              <a:ext uri="{FF2B5EF4-FFF2-40B4-BE49-F238E27FC236}">
                <a16:creationId xmlns:a16="http://schemas.microsoft.com/office/drawing/2014/main" id="{36E5B91E-BBFD-F34D-BA3F-9A04F2B92A2B}"/>
              </a:ext>
            </a:extLst>
          </p:cNvPr>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a:extLst>
              <a:ext uri="{FF2B5EF4-FFF2-40B4-BE49-F238E27FC236}">
                <a16:creationId xmlns:a16="http://schemas.microsoft.com/office/drawing/2014/main" id="{CD4FE554-65E6-F444-AA3B-AD082AB372FD}"/>
              </a:ext>
            </a:extLst>
          </p:cNvPr>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3A129D4A-C779-424D-B5D4-282E5C7184B2}"/>
              </a:ext>
            </a:extLst>
          </p:cNvPr>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Slide Number Placeholder 2">
            <a:extLst>
              <a:ext uri="{FF2B5EF4-FFF2-40B4-BE49-F238E27FC236}">
                <a16:creationId xmlns:a16="http://schemas.microsoft.com/office/drawing/2014/main" id="{7A5F6544-E291-2540-84CA-0893797A7FD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a:t>
            </a:fld>
            <a:endParaRPr lang="en-US" dirty="0"/>
          </a:p>
        </p:txBody>
      </p:sp>
    </p:spTree>
    <p:extLst>
      <p:ext uri="{BB962C8B-B14F-4D97-AF65-F5344CB8AC3E}">
        <p14:creationId xmlns:p14="http://schemas.microsoft.com/office/powerpoint/2010/main" val="364184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a:extLst>
              <a:ext uri="{FF2B5EF4-FFF2-40B4-BE49-F238E27FC236}">
                <a16:creationId xmlns:a16="http://schemas.microsoft.com/office/drawing/2014/main" id="{4235D7CC-76F0-404E-861B-E1B3C4CC5A59}"/>
              </a:ext>
            </a:extLst>
          </p:cNvPr>
          <p:cNvSpPr txBox="1">
            <a:spLocks noChangeArrowheads="1"/>
          </p:cNvSpPr>
          <p:nvPr/>
        </p:nvSpPr>
        <p:spPr bwMode="auto">
          <a:xfrm>
            <a:off x="1363148" y="15124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98" name="Text Box 6">
            <a:extLst>
              <a:ext uri="{FF2B5EF4-FFF2-40B4-BE49-F238E27FC236}">
                <a16:creationId xmlns:a16="http://schemas.microsoft.com/office/drawing/2014/main" id="{953F5FAC-08AE-194D-B2CE-9B6B600D3EDB}"/>
              </a:ext>
            </a:extLst>
          </p:cNvPr>
          <p:cNvSpPr txBox="1">
            <a:spLocks noChangeArrowheads="1"/>
          </p:cNvSpPr>
          <p:nvPr/>
        </p:nvSpPr>
        <p:spPr bwMode="auto">
          <a:xfrm>
            <a:off x="3803136" y="1507725"/>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99" name="Text Box 8">
            <a:extLst>
              <a:ext uri="{FF2B5EF4-FFF2-40B4-BE49-F238E27FC236}">
                <a16:creationId xmlns:a16="http://schemas.microsoft.com/office/drawing/2014/main" id="{2DF62C54-7EE2-504E-9ED2-FD3BAEEBEE7D}"/>
              </a:ext>
            </a:extLst>
          </p:cNvPr>
          <p:cNvSpPr txBox="1">
            <a:spLocks noChangeArrowheads="1"/>
          </p:cNvSpPr>
          <p:nvPr/>
        </p:nvSpPr>
        <p:spPr bwMode="auto">
          <a:xfrm>
            <a:off x="3806311" y="31317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00" name="Text Box 10">
            <a:extLst>
              <a:ext uri="{FF2B5EF4-FFF2-40B4-BE49-F238E27FC236}">
                <a16:creationId xmlns:a16="http://schemas.microsoft.com/office/drawing/2014/main" id="{F5B1E309-F4E4-3E42-B8AD-EA1C2D480B04}"/>
              </a:ext>
            </a:extLst>
          </p:cNvPr>
          <p:cNvSpPr txBox="1">
            <a:spLocks noChangeArrowheads="1"/>
          </p:cNvSpPr>
          <p:nvPr/>
        </p:nvSpPr>
        <p:spPr bwMode="auto">
          <a:xfrm>
            <a:off x="3812661" y="39874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01" name="Text Box 11">
            <a:extLst>
              <a:ext uri="{FF2B5EF4-FFF2-40B4-BE49-F238E27FC236}">
                <a16:creationId xmlns:a16="http://schemas.microsoft.com/office/drawing/2014/main" id="{74D64A46-9479-E449-9C31-02C5EA831827}"/>
              </a:ext>
            </a:extLst>
          </p:cNvPr>
          <p:cNvSpPr txBox="1">
            <a:spLocks noChangeArrowheads="1"/>
          </p:cNvSpPr>
          <p:nvPr/>
        </p:nvSpPr>
        <p:spPr bwMode="auto">
          <a:xfrm>
            <a:off x="3809486" y="24459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2" name="Text Box 12">
            <a:extLst>
              <a:ext uri="{FF2B5EF4-FFF2-40B4-BE49-F238E27FC236}">
                <a16:creationId xmlns:a16="http://schemas.microsoft.com/office/drawing/2014/main" id="{FBDCC4E2-EF23-6A40-BE13-E84BE9B5BE20}"/>
              </a:ext>
            </a:extLst>
          </p:cNvPr>
          <p:cNvSpPr txBox="1">
            <a:spLocks noChangeArrowheads="1"/>
          </p:cNvSpPr>
          <p:nvPr/>
        </p:nvSpPr>
        <p:spPr bwMode="auto">
          <a:xfrm>
            <a:off x="3806311" y="33571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03" name="Text Box 13">
            <a:extLst>
              <a:ext uri="{FF2B5EF4-FFF2-40B4-BE49-F238E27FC236}">
                <a16:creationId xmlns:a16="http://schemas.microsoft.com/office/drawing/2014/main" id="{CF703E46-2D8D-D04C-903D-4C60258391B2}"/>
              </a:ext>
            </a:extLst>
          </p:cNvPr>
          <p:cNvSpPr txBox="1">
            <a:spLocks noChangeArrowheads="1"/>
          </p:cNvSpPr>
          <p:nvPr/>
        </p:nvSpPr>
        <p:spPr bwMode="auto">
          <a:xfrm>
            <a:off x="3806311" y="4182662"/>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04" name="Text Box 14">
            <a:extLst>
              <a:ext uri="{FF2B5EF4-FFF2-40B4-BE49-F238E27FC236}">
                <a16:creationId xmlns:a16="http://schemas.microsoft.com/office/drawing/2014/main" id="{07E7A3F6-47D9-9847-BA58-BF9687C85206}"/>
              </a:ext>
            </a:extLst>
          </p:cNvPr>
          <p:cNvSpPr txBox="1">
            <a:spLocks noChangeArrowheads="1"/>
          </p:cNvSpPr>
          <p:nvPr/>
        </p:nvSpPr>
        <p:spPr bwMode="auto">
          <a:xfrm>
            <a:off x="1291711" y="26951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05" name="Text Box 15">
            <a:extLst>
              <a:ext uri="{FF2B5EF4-FFF2-40B4-BE49-F238E27FC236}">
                <a16:creationId xmlns:a16="http://schemas.microsoft.com/office/drawing/2014/main" id="{7C6243EA-A0F0-0449-95A0-3D47329274F1}"/>
              </a:ext>
            </a:extLst>
          </p:cNvPr>
          <p:cNvSpPr txBox="1">
            <a:spLocks noChangeArrowheads="1"/>
          </p:cNvSpPr>
          <p:nvPr/>
        </p:nvSpPr>
        <p:spPr bwMode="auto">
          <a:xfrm>
            <a:off x="1136136" y="3788962"/>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6" name="Text Box 17">
            <a:extLst>
              <a:ext uri="{FF2B5EF4-FFF2-40B4-BE49-F238E27FC236}">
                <a16:creationId xmlns:a16="http://schemas.microsoft.com/office/drawing/2014/main" id="{C58AD36B-83D7-F945-860A-84F900A595DB}"/>
              </a:ext>
            </a:extLst>
          </p:cNvPr>
          <p:cNvSpPr txBox="1">
            <a:spLocks noChangeArrowheads="1"/>
          </p:cNvSpPr>
          <p:nvPr/>
        </p:nvSpPr>
        <p:spPr bwMode="auto">
          <a:xfrm>
            <a:off x="1136136" y="29142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07" name="Text Box 18">
            <a:extLst>
              <a:ext uri="{FF2B5EF4-FFF2-40B4-BE49-F238E27FC236}">
                <a16:creationId xmlns:a16="http://schemas.microsoft.com/office/drawing/2014/main" id="{095222A4-B6FD-9943-8053-5736B6B34CF7}"/>
              </a:ext>
            </a:extLst>
          </p:cNvPr>
          <p:cNvSpPr txBox="1">
            <a:spLocks noChangeArrowheads="1"/>
          </p:cNvSpPr>
          <p:nvPr/>
        </p:nvSpPr>
        <p:spPr bwMode="auto">
          <a:xfrm>
            <a:off x="1280598" y="3549250"/>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08" name="Text Box 7">
            <a:extLst>
              <a:ext uri="{FF2B5EF4-FFF2-40B4-BE49-F238E27FC236}">
                <a16:creationId xmlns:a16="http://schemas.microsoft.com/office/drawing/2014/main" id="{6AF201BE-3F74-FC4D-95DC-C10707E5BA59}"/>
              </a:ext>
            </a:extLst>
          </p:cNvPr>
          <p:cNvSpPr txBox="1">
            <a:spLocks noChangeArrowheads="1"/>
          </p:cNvSpPr>
          <p:nvPr/>
        </p:nvSpPr>
        <p:spPr bwMode="auto">
          <a:xfrm>
            <a:off x="1125023" y="19522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09" name="Text Box 9">
            <a:extLst>
              <a:ext uri="{FF2B5EF4-FFF2-40B4-BE49-F238E27FC236}">
                <a16:creationId xmlns:a16="http://schemas.microsoft.com/office/drawing/2014/main" id="{853C3A29-6F14-6A4A-ADF9-EDBEBC72749B}"/>
              </a:ext>
            </a:extLst>
          </p:cNvPr>
          <p:cNvSpPr txBox="1">
            <a:spLocks noChangeArrowheads="1"/>
          </p:cNvSpPr>
          <p:nvPr/>
        </p:nvSpPr>
        <p:spPr bwMode="auto">
          <a:xfrm>
            <a:off x="3801548" y="22348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10" name="Group 37">
            <a:extLst>
              <a:ext uri="{FF2B5EF4-FFF2-40B4-BE49-F238E27FC236}">
                <a16:creationId xmlns:a16="http://schemas.microsoft.com/office/drawing/2014/main" id="{09358D04-CB4E-924F-B392-361B873A9C36}"/>
              </a:ext>
            </a:extLst>
          </p:cNvPr>
          <p:cNvGrpSpPr>
            <a:grpSpLocks/>
          </p:cNvGrpSpPr>
          <p:nvPr/>
        </p:nvGrpSpPr>
        <p:grpSpPr bwMode="auto">
          <a:xfrm>
            <a:off x="2341048" y="2022075"/>
            <a:ext cx="1471613" cy="512762"/>
            <a:chOff x="850" y="1159"/>
            <a:chExt cx="927" cy="323"/>
          </a:xfrm>
        </p:grpSpPr>
        <p:sp>
          <p:nvSpPr>
            <p:cNvPr id="211" name="Line 19">
              <a:extLst>
                <a:ext uri="{FF2B5EF4-FFF2-40B4-BE49-F238E27FC236}">
                  <a16:creationId xmlns:a16="http://schemas.microsoft.com/office/drawing/2014/main" id="{E1536B10-88F6-7D46-8019-7977772178F2}"/>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28">
              <a:extLst>
                <a:ext uri="{FF2B5EF4-FFF2-40B4-BE49-F238E27FC236}">
                  <a16:creationId xmlns:a16="http://schemas.microsoft.com/office/drawing/2014/main" id="{A675AD5E-AFEE-4949-B39C-59B23A44989E}"/>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3" name="Group 43">
            <a:extLst>
              <a:ext uri="{FF2B5EF4-FFF2-40B4-BE49-F238E27FC236}">
                <a16:creationId xmlns:a16="http://schemas.microsoft.com/office/drawing/2014/main" id="{166F1C07-BDF7-5D4C-9BC8-70CDD30FC5D1}"/>
              </a:ext>
            </a:extLst>
          </p:cNvPr>
          <p:cNvGrpSpPr>
            <a:grpSpLocks/>
          </p:cNvGrpSpPr>
          <p:nvPr/>
        </p:nvGrpSpPr>
        <p:grpSpPr bwMode="auto">
          <a:xfrm>
            <a:off x="2334698" y="3758800"/>
            <a:ext cx="1471613" cy="487362"/>
            <a:chOff x="846" y="2253"/>
            <a:chExt cx="927" cy="307"/>
          </a:xfrm>
        </p:grpSpPr>
        <p:sp>
          <p:nvSpPr>
            <p:cNvPr id="214" name="Line 24">
              <a:extLst>
                <a:ext uri="{FF2B5EF4-FFF2-40B4-BE49-F238E27FC236}">
                  <a16:creationId xmlns:a16="http://schemas.microsoft.com/office/drawing/2014/main" id="{65D4B99D-08A4-684C-BFAA-D46F7BDFF3D7}"/>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Text Box 29">
              <a:extLst>
                <a:ext uri="{FF2B5EF4-FFF2-40B4-BE49-F238E27FC236}">
                  <a16:creationId xmlns:a16="http://schemas.microsoft.com/office/drawing/2014/main" id="{E39C763F-76C0-A342-980A-D2DA1340B692}"/>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16" name="Group 39">
            <a:extLst>
              <a:ext uri="{FF2B5EF4-FFF2-40B4-BE49-F238E27FC236}">
                <a16:creationId xmlns:a16="http://schemas.microsoft.com/office/drawing/2014/main" id="{E7B3DCA6-7A30-6E4A-B749-D291EA9179F9}"/>
              </a:ext>
            </a:extLst>
          </p:cNvPr>
          <p:cNvGrpSpPr>
            <a:grpSpLocks/>
          </p:cNvGrpSpPr>
          <p:nvPr/>
        </p:nvGrpSpPr>
        <p:grpSpPr bwMode="auto">
          <a:xfrm>
            <a:off x="2348986" y="2896787"/>
            <a:ext cx="1471612" cy="504825"/>
            <a:chOff x="855" y="1710"/>
            <a:chExt cx="927" cy="318"/>
          </a:xfrm>
        </p:grpSpPr>
        <p:sp>
          <p:nvSpPr>
            <p:cNvPr id="217" name="Line 23">
              <a:extLst>
                <a:ext uri="{FF2B5EF4-FFF2-40B4-BE49-F238E27FC236}">
                  <a16:creationId xmlns:a16="http://schemas.microsoft.com/office/drawing/2014/main" id="{F48A2643-A8C6-1A4D-95B1-E19CDFD69368}"/>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30">
              <a:extLst>
                <a:ext uri="{FF2B5EF4-FFF2-40B4-BE49-F238E27FC236}">
                  <a16:creationId xmlns:a16="http://schemas.microsoft.com/office/drawing/2014/main" id="{7B926EE6-52D5-3840-851B-CF35806F06C4}"/>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19" name="Group 40">
            <a:extLst>
              <a:ext uri="{FF2B5EF4-FFF2-40B4-BE49-F238E27FC236}">
                <a16:creationId xmlns:a16="http://schemas.microsoft.com/office/drawing/2014/main" id="{A3009243-363B-554D-BAFE-7119F17A8E3E}"/>
              </a:ext>
            </a:extLst>
          </p:cNvPr>
          <p:cNvGrpSpPr>
            <a:grpSpLocks/>
          </p:cNvGrpSpPr>
          <p:nvPr/>
        </p:nvGrpSpPr>
        <p:grpSpPr bwMode="auto">
          <a:xfrm>
            <a:off x="2334698" y="3361925"/>
            <a:ext cx="1471613" cy="471487"/>
            <a:chOff x="846" y="2003"/>
            <a:chExt cx="927" cy="297"/>
          </a:xfrm>
        </p:grpSpPr>
        <p:sp>
          <p:nvSpPr>
            <p:cNvPr id="220" name="Line 26">
              <a:extLst>
                <a:ext uri="{FF2B5EF4-FFF2-40B4-BE49-F238E27FC236}">
                  <a16:creationId xmlns:a16="http://schemas.microsoft.com/office/drawing/2014/main" id="{D3AA85D2-AF11-984A-9EAB-8E45BC868FA2}"/>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1" name="Text Box 31">
              <a:extLst>
                <a:ext uri="{FF2B5EF4-FFF2-40B4-BE49-F238E27FC236}">
                  <a16:creationId xmlns:a16="http://schemas.microsoft.com/office/drawing/2014/main" id="{7037D874-E673-BB42-9499-C5B48BC3341A}"/>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22" name="Group 38">
            <a:extLst>
              <a:ext uri="{FF2B5EF4-FFF2-40B4-BE49-F238E27FC236}">
                <a16:creationId xmlns:a16="http://schemas.microsoft.com/office/drawing/2014/main" id="{132C8471-3B30-C44D-B74D-246FC786F37F}"/>
              </a:ext>
            </a:extLst>
          </p:cNvPr>
          <p:cNvGrpSpPr>
            <a:grpSpLocks/>
          </p:cNvGrpSpPr>
          <p:nvPr/>
        </p:nvGrpSpPr>
        <p:grpSpPr bwMode="auto">
          <a:xfrm>
            <a:off x="2326761" y="2522137"/>
            <a:ext cx="1471612" cy="455613"/>
            <a:chOff x="841" y="1474"/>
            <a:chExt cx="927" cy="287"/>
          </a:xfrm>
        </p:grpSpPr>
        <p:sp>
          <p:nvSpPr>
            <p:cNvPr id="223" name="Line 25">
              <a:extLst>
                <a:ext uri="{FF2B5EF4-FFF2-40B4-BE49-F238E27FC236}">
                  <a16:creationId xmlns:a16="http://schemas.microsoft.com/office/drawing/2014/main" id="{6959994A-0B95-094C-9702-6ACA4337EA2D}"/>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4" name="Text Box 32">
              <a:extLst>
                <a:ext uri="{FF2B5EF4-FFF2-40B4-BE49-F238E27FC236}">
                  <a16:creationId xmlns:a16="http://schemas.microsoft.com/office/drawing/2014/main" id="{DCF9302E-EEF0-B04C-A3CA-B6C1A0083288}"/>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25" name="Group 44">
            <a:extLst>
              <a:ext uri="{FF2B5EF4-FFF2-40B4-BE49-F238E27FC236}">
                <a16:creationId xmlns:a16="http://schemas.microsoft.com/office/drawing/2014/main" id="{6DBBBBE3-388C-C24B-A7D7-89C703BC089D}"/>
              </a:ext>
            </a:extLst>
          </p:cNvPr>
          <p:cNvGrpSpPr>
            <a:grpSpLocks/>
          </p:cNvGrpSpPr>
          <p:nvPr/>
        </p:nvGrpSpPr>
        <p:grpSpPr bwMode="auto">
          <a:xfrm>
            <a:off x="2320411" y="4214412"/>
            <a:ext cx="1471612" cy="461963"/>
            <a:chOff x="837" y="2540"/>
            <a:chExt cx="927" cy="291"/>
          </a:xfrm>
        </p:grpSpPr>
        <p:sp>
          <p:nvSpPr>
            <p:cNvPr id="226" name="Line 27">
              <a:extLst>
                <a:ext uri="{FF2B5EF4-FFF2-40B4-BE49-F238E27FC236}">
                  <a16:creationId xmlns:a16="http://schemas.microsoft.com/office/drawing/2014/main" id="{7E664FD8-996B-124A-B106-386F80EF50EE}"/>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7" name="Text Box 33">
              <a:extLst>
                <a:ext uri="{FF2B5EF4-FFF2-40B4-BE49-F238E27FC236}">
                  <a16:creationId xmlns:a16="http://schemas.microsoft.com/office/drawing/2014/main" id="{E9D2F746-6389-2444-A5E1-6FB42FF57ED6}"/>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228" name="Text Box 45">
            <a:extLst>
              <a:ext uri="{FF2B5EF4-FFF2-40B4-BE49-F238E27FC236}">
                <a16:creationId xmlns:a16="http://schemas.microsoft.com/office/drawing/2014/main" id="{0A93A727-0C76-DB44-9B3D-D9D92A7DB9C6}"/>
              </a:ext>
            </a:extLst>
          </p:cNvPr>
          <p:cNvSpPr txBox="1">
            <a:spLocks noChangeArrowheads="1"/>
          </p:cNvSpPr>
          <p:nvPr/>
        </p:nvSpPr>
        <p:spPr bwMode="auto">
          <a:xfrm>
            <a:off x="2628386" y="5293912"/>
            <a:ext cx="12525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 no loss</a:t>
            </a:r>
          </a:p>
        </p:txBody>
      </p:sp>
      <p:sp>
        <p:nvSpPr>
          <p:cNvPr id="229" name="Text Box 46">
            <a:extLst>
              <a:ext uri="{FF2B5EF4-FFF2-40B4-BE49-F238E27FC236}">
                <a16:creationId xmlns:a16="http://schemas.microsoft.com/office/drawing/2014/main" id="{B77F9079-0CCA-744D-9DFE-229523FF9EEF}"/>
              </a:ext>
            </a:extLst>
          </p:cNvPr>
          <p:cNvSpPr txBox="1">
            <a:spLocks noChangeArrowheads="1"/>
          </p:cNvSpPr>
          <p:nvPr/>
        </p:nvSpPr>
        <p:spPr bwMode="auto">
          <a:xfrm>
            <a:off x="7079959" y="1461687"/>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30" name="Text Box 47">
            <a:extLst>
              <a:ext uri="{FF2B5EF4-FFF2-40B4-BE49-F238E27FC236}">
                <a16:creationId xmlns:a16="http://schemas.microsoft.com/office/drawing/2014/main" id="{B39810E0-29DE-BE4C-BF65-C4554F0C2A10}"/>
              </a:ext>
            </a:extLst>
          </p:cNvPr>
          <p:cNvSpPr txBox="1">
            <a:spLocks noChangeArrowheads="1"/>
          </p:cNvSpPr>
          <p:nvPr/>
        </p:nvSpPr>
        <p:spPr bwMode="auto">
          <a:xfrm>
            <a:off x="9519946" y="1456925"/>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31" name="Text Box 48">
            <a:extLst>
              <a:ext uri="{FF2B5EF4-FFF2-40B4-BE49-F238E27FC236}">
                <a16:creationId xmlns:a16="http://schemas.microsoft.com/office/drawing/2014/main" id="{C93070BC-AD37-CE48-8113-A425136649B5}"/>
              </a:ext>
            </a:extLst>
          </p:cNvPr>
          <p:cNvSpPr txBox="1">
            <a:spLocks noChangeArrowheads="1"/>
          </p:cNvSpPr>
          <p:nvPr/>
        </p:nvSpPr>
        <p:spPr bwMode="auto">
          <a:xfrm>
            <a:off x="9521534" y="4373162"/>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32" name="Text Box 49">
            <a:extLst>
              <a:ext uri="{FF2B5EF4-FFF2-40B4-BE49-F238E27FC236}">
                <a16:creationId xmlns:a16="http://schemas.microsoft.com/office/drawing/2014/main" id="{BAC5BE6B-684D-294E-91C5-DD7058B132AB}"/>
              </a:ext>
            </a:extLst>
          </p:cNvPr>
          <p:cNvSpPr txBox="1">
            <a:spLocks noChangeArrowheads="1"/>
          </p:cNvSpPr>
          <p:nvPr/>
        </p:nvSpPr>
        <p:spPr bwMode="auto">
          <a:xfrm>
            <a:off x="9529471" y="5214537"/>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33" name="Text Box 50">
            <a:extLst>
              <a:ext uri="{FF2B5EF4-FFF2-40B4-BE49-F238E27FC236}">
                <a16:creationId xmlns:a16="http://schemas.microsoft.com/office/drawing/2014/main" id="{38A95A95-ECA6-1F4F-BB93-8A237B92F265}"/>
              </a:ext>
            </a:extLst>
          </p:cNvPr>
          <p:cNvSpPr txBox="1">
            <a:spLocks noChangeArrowheads="1"/>
          </p:cNvSpPr>
          <p:nvPr/>
        </p:nvSpPr>
        <p:spPr bwMode="auto">
          <a:xfrm>
            <a:off x="9526296" y="2395137"/>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4" name="Text Box 51">
            <a:extLst>
              <a:ext uri="{FF2B5EF4-FFF2-40B4-BE49-F238E27FC236}">
                <a16:creationId xmlns:a16="http://schemas.microsoft.com/office/drawing/2014/main" id="{E34E5A4F-7761-E54D-9493-85E43D4F88E3}"/>
              </a:ext>
            </a:extLst>
          </p:cNvPr>
          <p:cNvSpPr txBox="1">
            <a:spLocks noChangeArrowheads="1"/>
          </p:cNvSpPr>
          <p:nvPr/>
        </p:nvSpPr>
        <p:spPr bwMode="auto">
          <a:xfrm>
            <a:off x="9523121" y="45843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35" name="Text Box 52">
            <a:extLst>
              <a:ext uri="{FF2B5EF4-FFF2-40B4-BE49-F238E27FC236}">
                <a16:creationId xmlns:a16="http://schemas.microsoft.com/office/drawing/2014/main" id="{D16E11FB-EE35-2140-B6B1-8BA74CDF3465}"/>
              </a:ext>
            </a:extLst>
          </p:cNvPr>
          <p:cNvSpPr txBox="1">
            <a:spLocks noChangeArrowheads="1"/>
          </p:cNvSpPr>
          <p:nvPr/>
        </p:nvSpPr>
        <p:spPr bwMode="auto">
          <a:xfrm>
            <a:off x="9523121" y="5409800"/>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36" name="Text Box 53">
            <a:extLst>
              <a:ext uri="{FF2B5EF4-FFF2-40B4-BE49-F238E27FC236}">
                <a16:creationId xmlns:a16="http://schemas.microsoft.com/office/drawing/2014/main" id="{7C3E4221-F85D-7A47-8A21-C9CAD5DD38EB}"/>
              </a:ext>
            </a:extLst>
          </p:cNvPr>
          <p:cNvSpPr txBox="1">
            <a:spLocks noChangeArrowheads="1"/>
          </p:cNvSpPr>
          <p:nvPr/>
        </p:nvSpPr>
        <p:spPr bwMode="auto">
          <a:xfrm>
            <a:off x="7008521" y="2644375"/>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37" name="Text Box 54">
            <a:extLst>
              <a:ext uri="{FF2B5EF4-FFF2-40B4-BE49-F238E27FC236}">
                <a16:creationId xmlns:a16="http://schemas.microsoft.com/office/drawing/2014/main" id="{5EBBB81F-0421-D749-BA75-69B429681049}"/>
              </a:ext>
            </a:extLst>
          </p:cNvPr>
          <p:cNvSpPr txBox="1">
            <a:spLocks noChangeArrowheads="1"/>
          </p:cNvSpPr>
          <p:nvPr/>
        </p:nvSpPr>
        <p:spPr bwMode="auto">
          <a:xfrm>
            <a:off x="6852946" y="501610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38" name="Text Box 55">
            <a:extLst>
              <a:ext uri="{FF2B5EF4-FFF2-40B4-BE49-F238E27FC236}">
                <a16:creationId xmlns:a16="http://schemas.microsoft.com/office/drawing/2014/main" id="{D284D67E-01F5-D942-9024-5147EB6ECBF7}"/>
              </a:ext>
            </a:extLst>
          </p:cNvPr>
          <p:cNvSpPr txBox="1">
            <a:spLocks noChangeArrowheads="1"/>
          </p:cNvSpPr>
          <p:nvPr/>
        </p:nvSpPr>
        <p:spPr bwMode="auto">
          <a:xfrm>
            <a:off x="6852946" y="2863450"/>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39" name="Text Box 56">
            <a:extLst>
              <a:ext uri="{FF2B5EF4-FFF2-40B4-BE49-F238E27FC236}">
                <a16:creationId xmlns:a16="http://schemas.microsoft.com/office/drawing/2014/main" id="{A96E3C21-E923-6641-9449-C311D50094E5}"/>
              </a:ext>
            </a:extLst>
          </p:cNvPr>
          <p:cNvSpPr txBox="1">
            <a:spLocks noChangeArrowheads="1"/>
          </p:cNvSpPr>
          <p:nvPr/>
        </p:nvSpPr>
        <p:spPr bwMode="auto">
          <a:xfrm>
            <a:off x="6997409" y="4776387"/>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40" name="Text Box 57">
            <a:extLst>
              <a:ext uri="{FF2B5EF4-FFF2-40B4-BE49-F238E27FC236}">
                <a16:creationId xmlns:a16="http://schemas.microsoft.com/office/drawing/2014/main" id="{B3857487-8C16-8749-B6F0-A61DA7842D1C}"/>
              </a:ext>
            </a:extLst>
          </p:cNvPr>
          <p:cNvSpPr txBox="1">
            <a:spLocks noChangeArrowheads="1"/>
          </p:cNvSpPr>
          <p:nvPr/>
        </p:nvSpPr>
        <p:spPr bwMode="auto">
          <a:xfrm>
            <a:off x="6841834" y="1901425"/>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41" name="Text Box 58">
            <a:extLst>
              <a:ext uri="{FF2B5EF4-FFF2-40B4-BE49-F238E27FC236}">
                <a16:creationId xmlns:a16="http://schemas.microsoft.com/office/drawing/2014/main" id="{09BE22F1-E2C7-F840-9EDB-010AB9975B0E}"/>
              </a:ext>
            </a:extLst>
          </p:cNvPr>
          <p:cNvSpPr txBox="1">
            <a:spLocks noChangeArrowheads="1"/>
          </p:cNvSpPr>
          <p:nvPr/>
        </p:nvSpPr>
        <p:spPr bwMode="auto">
          <a:xfrm>
            <a:off x="9518359" y="2184000"/>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42" name="Group 59">
            <a:extLst>
              <a:ext uri="{FF2B5EF4-FFF2-40B4-BE49-F238E27FC236}">
                <a16:creationId xmlns:a16="http://schemas.microsoft.com/office/drawing/2014/main" id="{E96023CD-98EA-4D46-A675-AEE190E94DA3}"/>
              </a:ext>
            </a:extLst>
          </p:cNvPr>
          <p:cNvGrpSpPr>
            <a:grpSpLocks/>
          </p:cNvGrpSpPr>
          <p:nvPr/>
        </p:nvGrpSpPr>
        <p:grpSpPr bwMode="auto">
          <a:xfrm>
            <a:off x="8057859" y="1971275"/>
            <a:ext cx="1471612" cy="512762"/>
            <a:chOff x="850" y="1159"/>
            <a:chExt cx="927" cy="323"/>
          </a:xfrm>
        </p:grpSpPr>
        <p:sp>
          <p:nvSpPr>
            <p:cNvPr id="243" name="Line 60">
              <a:extLst>
                <a:ext uri="{FF2B5EF4-FFF2-40B4-BE49-F238E27FC236}">
                  <a16:creationId xmlns:a16="http://schemas.microsoft.com/office/drawing/2014/main" id="{3DC88CCC-5C5E-6A40-BBC7-416C5ED63E7A}"/>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4" name="Text Box 61">
              <a:extLst>
                <a:ext uri="{FF2B5EF4-FFF2-40B4-BE49-F238E27FC236}">
                  <a16:creationId xmlns:a16="http://schemas.microsoft.com/office/drawing/2014/main" id="{15663F65-17E3-8A4B-A7CB-12678A320623}"/>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5" name="Group 62">
            <a:extLst>
              <a:ext uri="{FF2B5EF4-FFF2-40B4-BE49-F238E27FC236}">
                <a16:creationId xmlns:a16="http://schemas.microsoft.com/office/drawing/2014/main" id="{A3E86C2E-1598-F746-90BA-375EC32E7F63}"/>
              </a:ext>
            </a:extLst>
          </p:cNvPr>
          <p:cNvGrpSpPr>
            <a:grpSpLocks/>
          </p:cNvGrpSpPr>
          <p:nvPr/>
        </p:nvGrpSpPr>
        <p:grpSpPr bwMode="auto">
          <a:xfrm>
            <a:off x="8051509" y="4985937"/>
            <a:ext cx="1471612" cy="487363"/>
            <a:chOff x="846" y="2253"/>
            <a:chExt cx="927" cy="307"/>
          </a:xfrm>
        </p:grpSpPr>
        <p:sp>
          <p:nvSpPr>
            <p:cNvPr id="246" name="Line 63">
              <a:extLst>
                <a:ext uri="{FF2B5EF4-FFF2-40B4-BE49-F238E27FC236}">
                  <a16:creationId xmlns:a16="http://schemas.microsoft.com/office/drawing/2014/main" id="{0290E24F-CA8A-7D41-AD89-945F9061C269}"/>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64">
              <a:extLst>
                <a:ext uri="{FF2B5EF4-FFF2-40B4-BE49-F238E27FC236}">
                  <a16:creationId xmlns:a16="http://schemas.microsoft.com/office/drawing/2014/main" id="{95787234-AC16-C64F-BAAF-6116E3A1CE69}"/>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48" name="Group 68">
            <a:extLst>
              <a:ext uri="{FF2B5EF4-FFF2-40B4-BE49-F238E27FC236}">
                <a16:creationId xmlns:a16="http://schemas.microsoft.com/office/drawing/2014/main" id="{8F7C7CC8-14B9-8842-9B0D-6DB644B899AA}"/>
              </a:ext>
            </a:extLst>
          </p:cNvPr>
          <p:cNvGrpSpPr>
            <a:grpSpLocks/>
          </p:cNvGrpSpPr>
          <p:nvPr/>
        </p:nvGrpSpPr>
        <p:grpSpPr bwMode="auto">
          <a:xfrm>
            <a:off x="8051509" y="4589062"/>
            <a:ext cx="1471612" cy="471488"/>
            <a:chOff x="846" y="2003"/>
            <a:chExt cx="927" cy="297"/>
          </a:xfrm>
        </p:grpSpPr>
        <p:sp>
          <p:nvSpPr>
            <p:cNvPr id="249" name="Line 69">
              <a:extLst>
                <a:ext uri="{FF2B5EF4-FFF2-40B4-BE49-F238E27FC236}">
                  <a16:creationId xmlns:a16="http://schemas.microsoft.com/office/drawing/2014/main" id="{DC51DCB8-7F03-FF43-8481-0BB950FB4328}"/>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Text Box 70">
              <a:extLst>
                <a:ext uri="{FF2B5EF4-FFF2-40B4-BE49-F238E27FC236}">
                  <a16:creationId xmlns:a16="http://schemas.microsoft.com/office/drawing/2014/main" id="{2CACB117-AF7D-BF48-9824-6A98B36986C8}"/>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51" name="Group 71">
            <a:extLst>
              <a:ext uri="{FF2B5EF4-FFF2-40B4-BE49-F238E27FC236}">
                <a16:creationId xmlns:a16="http://schemas.microsoft.com/office/drawing/2014/main" id="{F9559054-8E07-D140-B2BF-83D78FFEDE1F}"/>
              </a:ext>
            </a:extLst>
          </p:cNvPr>
          <p:cNvGrpSpPr>
            <a:grpSpLocks/>
          </p:cNvGrpSpPr>
          <p:nvPr/>
        </p:nvGrpSpPr>
        <p:grpSpPr bwMode="auto">
          <a:xfrm>
            <a:off x="8043571" y="2471337"/>
            <a:ext cx="1471613" cy="455613"/>
            <a:chOff x="841" y="1474"/>
            <a:chExt cx="927" cy="287"/>
          </a:xfrm>
        </p:grpSpPr>
        <p:sp>
          <p:nvSpPr>
            <p:cNvPr id="252" name="Line 72">
              <a:extLst>
                <a:ext uri="{FF2B5EF4-FFF2-40B4-BE49-F238E27FC236}">
                  <a16:creationId xmlns:a16="http://schemas.microsoft.com/office/drawing/2014/main" id="{EC1868E2-1895-8348-966C-93D06CFC83C8}"/>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Text Box 73">
              <a:extLst>
                <a:ext uri="{FF2B5EF4-FFF2-40B4-BE49-F238E27FC236}">
                  <a16:creationId xmlns:a16="http://schemas.microsoft.com/office/drawing/2014/main" id="{DF711AA0-D78D-444E-9703-4A59DF126C5B}"/>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254" name="Group 74">
            <a:extLst>
              <a:ext uri="{FF2B5EF4-FFF2-40B4-BE49-F238E27FC236}">
                <a16:creationId xmlns:a16="http://schemas.microsoft.com/office/drawing/2014/main" id="{07374028-39C8-2B49-A708-435D85A50ED2}"/>
              </a:ext>
            </a:extLst>
          </p:cNvPr>
          <p:cNvGrpSpPr>
            <a:grpSpLocks/>
          </p:cNvGrpSpPr>
          <p:nvPr/>
        </p:nvGrpSpPr>
        <p:grpSpPr bwMode="auto">
          <a:xfrm>
            <a:off x="8037221" y="5436787"/>
            <a:ext cx="1471613" cy="466725"/>
            <a:chOff x="837" y="2537"/>
            <a:chExt cx="927" cy="294"/>
          </a:xfrm>
        </p:grpSpPr>
        <p:sp>
          <p:nvSpPr>
            <p:cNvPr id="255" name="Line 75">
              <a:extLst>
                <a:ext uri="{FF2B5EF4-FFF2-40B4-BE49-F238E27FC236}">
                  <a16:creationId xmlns:a16="http://schemas.microsoft.com/office/drawing/2014/main" id="{1B77C38B-89D8-4841-83E6-E0FE3FC2BA37}"/>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6" name="Text Box 76">
              <a:extLst>
                <a:ext uri="{FF2B5EF4-FFF2-40B4-BE49-F238E27FC236}">
                  <a16:creationId xmlns:a16="http://schemas.microsoft.com/office/drawing/2014/main" id="{5D036972-8C50-0C4C-9765-18BFA21A4E63}"/>
                </a:ext>
              </a:extLst>
            </p:cNvPr>
            <p:cNvSpPr txBox="1">
              <a:spLocks noChangeArrowheads="1"/>
            </p:cNvSpPr>
            <p:nvPr/>
          </p:nvSpPr>
          <p:spPr bwMode="auto">
            <a:xfrm>
              <a:off x="1091" y="2537"/>
              <a:ext cx="37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Tahoma" charset="0"/>
                  <a:ea typeface="ＭＳ Ｐゴシック" charset="0"/>
                  <a:cs typeface="+mn-cs"/>
                </a:rPr>
                <a:t>ack0</a:t>
              </a:r>
            </a:p>
          </p:txBody>
        </p:sp>
      </p:grpSp>
      <p:sp>
        <p:nvSpPr>
          <p:cNvPr id="257" name="Text Box 78">
            <a:extLst>
              <a:ext uri="{FF2B5EF4-FFF2-40B4-BE49-F238E27FC236}">
                <a16:creationId xmlns:a16="http://schemas.microsoft.com/office/drawing/2014/main" id="{369CE47E-1D71-7744-95BB-CAB6F57A655D}"/>
              </a:ext>
            </a:extLst>
          </p:cNvPr>
          <p:cNvSpPr txBox="1">
            <a:spLocks noChangeArrowheads="1"/>
          </p:cNvSpPr>
          <p:nvPr/>
        </p:nvSpPr>
        <p:spPr bwMode="auto">
          <a:xfrm>
            <a:off x="8130884" y="6207345"/>
            <a:ext cx="16716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(b) packet loss</a:t>
            </a:r>
          </a:p>
        </p:txBody>
      </p:sp>
      <p:grpSp>
        <p:nvGrpSpPr>
          <p:cNvPr id="258" name="Group 81">
            <a:extLst>
              <a:ext uri="{FF2B5EF4-FFF2-40B4-BE49-F238E27FC236}">
                <a16:creationId xmlns:a16="http://schemas.microsoft.com/office/drawing/2014/main" id="{58D1FC7F-D1DB-9742-BCDA-95EAEA7F7541}"/>
              </a:ext>
            </a:extLst>
          </p:cNvPr>
          <p:cNvGrpSpPr>
            <a:grpSpLocks/>
          </p:cNvGrpSpPr>
          <p:nvPr/>
        </p:nvGrpSpPr>
        <p:grpSpPr bwMode="auto">
          <a:xfrm>
            <a:off x="8065796" y="2845987"/>
            <a:ext cx="1157288" cy="738188"/>
            <a:chOff x="3726" y="1687"/>
            <a:chExt cx="729" cy="465"/>
          </a:xfrm>
        </p:grpSpPr>
        <p:sp>
          <p:nvSpPr>
            <p:cNvPr id="259" name="Line 66">
              <a:extLst>
                <a:ext uri="{FF2B5EF4-FFF2-40B4-BE49-F238E27FC236}">
                  <a16:creationId xmlns:a16="http://schemas.microsoft.com/office/drawing/2014/main" id="{8586B367-BD51-F743-AED9-6217A75B9EB8}"/>
                </a:ext>
              </a:extLst>
            </p:cNvPr>
            <p:cNvSpPr>
              <a:spLocks noChangeShapeType="1"/>
            </p:cNvSpPr>
            <p:nvPr/>
          </p:nvSpPr>
          <p:spPr bwMode="auto">
            <a:xfrm>
              <a:off x="3726" y="1780"/>
              <a:ext cx="548" cy="148"/>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Text Box 67">
              <a:extLst>
                <a:ext uri="{FF2B5EF4-FFF2-40B4-BE49-F238E27FC236}">
                  <a16:creationId xmlns:a16="http://schemas.microsoft.com/office/drawing/2014/main" id="{45395DCC-EA5A-E34D-854F-760FBAD59874}"/>
                </a:ext>
              </a:extLst>
            </p:cNvPr>
            <p:cNvSpPr txBox="1">
              <a:spLocks noChangeArrowheads="1"/>
            </p:cNvSpPr>
            <p:nvPr/>
          </p:nvSpPr>
          <p:spPr bwMode="auto">
            <a:xfrm>
              <a:off x="3965" y="1687"/>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99"/>
                  </a:solidFill>
                  <a:effectLst/>
                  <a:uLnTx/>
                  <a:uFillTx/>
                  <a:latin typeface="Arial" charset="0"/>
                  <a:ea typeface="ＭＳ Ｐゴシック" charset="0"/>
                  <a:cs typeface="+mn-cs"/>
                </a:rPr>
                <a:t>pkt1</a:t>
              </a:r>
            </a:p>
          </p:txBody>
        </p:sp>
        <p:sp>
          <p:nvSpPr>
            <p:cNvPr id="261" name="Text Box 79">
              <a:extLst>
                <a:ext uri="{FF2B5EF4-FFF2-40B4-BE49-F238E27FC236}">
                  <a16:creationId xmlns:a16="http://schemas.microsoft.com/office/drawing/2014/main" id="{28259E79-639E-E24B-A02E-4313B3CAB50B}"/>
                </a:ext>
              </a:extLst>
            </p:cNvPr>
            <p:cNvSpPr txBox="1">
              <a:spLocks noChangeArrowheads="1"/>
            </p:cNvSpPr>
            <p:nvPr/>
          </p:nvSpPr>
          <p:spPr bwMode="auto">
            <a:xfrm>
              <a:off x="4185" y="1808"/>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262" name="Text Box 80">
              <a:extLst>
                <a:ext uri="{FF2B5EF4-FFF2-40B4-BE49-F238E27FC236}">
                  <a16:creationId xmlns:a16="http://schemas.microsoft.com/office/drawing/2014/main" id="{8928A415-686E-1940-B399-6DD126A266C2}"/>
                </a:ext>
              </a:extLst>
            </p:cNvPr>
            <p:cNvSpPr txBox="1">
              <a:spLocks noChangeArrowheads="1"/>
            </p:cNvSpPr>
            <p:nvPr/>
          </p:nvSpPr>
          <p:spPr bwMode="auto">
            <a:xfrm>
              <a:off x="4126" y="1940"/>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263" name="Group 86">
            <a:extLst>
              <a:ext uri="{FF2B5EF4-FFF2-40B4-BE49-F238E27FC236}">
                <a16:creationId xmlns:a16="http://schemas.microsoft.com/office/drawing/2014/main" id="{0751228C-C56A-4145-9744-AA4B5D7B422B}"/>
              </a:ext>
            </a:extLst>
          </p:cNvPr>
          <p:cNvGrpSpPr>
            <a:grpSpLocks/>
          </p:cNvGrpSpPr>
          <p:nvPr/>
        </p:nvGrpSpPr>
        <p:grpSpPr bwMode="auto">
          <a:xfrm>
            <a:off x="7946734" y="3149200"/>
            <a:ext cx="122237" cy="1033462"/>
            <a:chOff x="3651" y="1878"/>
            <a:chExt cx="78" cy="963"/>
          </a:xfrm>
        </p:grpSpPr>
        <p:sp>
          <p:nvSpPr>
            <p:cNvPr id="264" name="Line 82">
              <a:extLst>
                <a:ext uri="{FF2B5EF4-FFF2-40B4-BE49-F238E27FC236}">
                  <a16:creationId xmlns:a16="http://schemas.microsoft.com/office/drawing/2014/main" id="{3C08A3AA-5F97-BA41-9BF4-A9FAFC6B700B}"/>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Line 84">
              <a:extLst>
                <a:ext uri="{FF2B5EF4-FFF2-40B4-BE49-F238E27FC236}">
                  <a16:creationId xmlns:a16="http://schemas.microsoft.com/office/drawing/2014/main" id="{4B808BC0-C4AA-8A47-AD7A-9C138A93A79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Line 85">
              <a:extLst>
                <a:ext uri="{FF2B5EF4-FFF2-40B4-BE49-F238E27FC236}">
                  <a16:creationId xmlns:a16="http://schemas.microsoft.com/office/drawing/2014/main" id="{2D5E6195-4AC0-E644-96BD-40B80CE7C01E}"/>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67" name="Group 88">
            <a:extLst>
              <a:ext uri="{FF2B5EF4-FFF2-40B4-BE49-F238E27FC236}">
                <a16:creationId xmlns:a16="http://schemas.microsoft.com/office/drawing/2014/main" id="{932E32A0-5C3E-3046-BAAA-21A55DF9DD28}"/>
              </a:ext>
            </a:extLst>
          </p:cNvPr>
          <p:cNvGrpSpPr>
            <a:grpSpLocks/>
          </p:cNvGrpSpPr>
          <p:nvPr/>
        </p:nvGrpSpPr>
        <p:grpSpPr bwMode="auto">
          <a:xfrm>
            <a:off x="8075321" y="4138212"/>
            <a:ext cx="1471613" cy="504825"/>
            <a:chOff x="855" y="1710"/>
            <a:chExt cx="927" cy="318"/>
          </a:xfrm>
        </p:grpSpPr>
        <p:sp>
          <p:nvSpPr>
            <p:cNvPr id="268" name="Line 89">
              <a:extLst>
                <a:ext uri="{FF2B5EF4-FFF2-40B4-BE49-F238E27FC236}">
                  <a16:creationId xmlns:a16="http://schemas.microsoft.com/office/drawing/2014/main" id="{B54BB22F-1388-EC44-AB1D-26D4513198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Text Box 90">
              <a:extLst>
                <a:ext uri="{FF2B5EF4-FFF2-40B4-BE49-F238E27FC236}">
                  <a16:creationId xmlns:a16="http://schemas.microsoft.com/office/drawing/2014/main" id="{0D178261-4D19-EB46-A4F7-AB511FAB3D3B}"/>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270" name="Group 92">
            <a:extLst>
              <a:ext uri="{FF2B5EF4-FFF2-40B4-BE49-F238E27FC236}">
                <a16:creationId xmlns:a16="http://schemas.microsoft.com/office/drawing/2014/main" id="{2F31B7A3-D271-8245-A7D0-64CC20F4CE34}"/>
              </a:ext>
            </a:extLst>
          </p:cNvPr>
          <p:cNvGrpSpPr>
            <a:grpSpLocks/>
          </p:cNvGrpSpPr>
          <p:nvPr/>
        </p:nvGrpSpPr>
        <p:grpSpPr bwMode="auto">
          <a:xfrm>
            <a:off x="6643396" y="3761975"/>
            <a:ext cx="1377950" cy="731837"/>
            <a:chOff x="2802" y="2348"/>
            <a:chExt cx="868" cy="461"/>
          </a:xfrm>
        </p:grpSpPr>
        <p:pic>
          <p:nvPicPr>
            <p:cNvPr id="271" name="Picture 87" descr="alarm_clock_ringing">
              <a:extLst>
                <a:ext uri="{FF2B5EF4-FFF2-40B4-BE49-F238E27FC236}">
                  <a16:creationId xmlns:a16="http://schemas.microsoft.com/office/drawing/2014/main" id="{DE9E1E05-3488-EE4B-92F6-451228ABA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a:extLst>
                <a:ext uri="{FF2B5EF4-FFF2-40B4-BE49-F238E27FC236}">
                  <a16:creationId xmlns:a16="http://schemas.microsoft.com/office/drawing/2014/main" id="{1CAC9FAC-E321-AF48-8EE2-DEA4784FF7C2}"/>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resend pkt1</a:t>
              </a:r>
            </a:p>
          </p:txBody>
        </p:sp>
      </p:grpSp>
      <p:sp>
        <p:nvSpPr>
          <p:cNvPr id="79" name="Slide Number Placeholder 2">
            <a:extLst>
              <a:ext uri="{FF2B5EF4-FFF2-40B4-BE49-F238E27FC236}">
                <a16:creationId xmlns:a16="http://schemas.microsoft.com/office/drawing/2014/main" id="{F263271F-70B3-0945-8ECC-7ADB544583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a:t>
            </a:fld>
            <a:endParaRPr lang="en-US" dirty="0"/>
          </a:p>
        </p:txBody>
      </p:sp>
    </p:spTree>
    <p:extLst>
      <p:ext uri="{BB962C8B-B14F-4D97-AF65-F5344CB8AC3E}">
        <p14:creationId xmlns:p14="http://schemas.microsoft.com/office/powerpoint/2010/main" val="260942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a:extLst>
              <a:ext uri="{FF2B5EF4-FFF2-40B4-BE49-F238E27FC236}">
                <a16:creationId xmlns:a16="http://schemas.microsoft.com/office/drawing/2014/main" id="{5A635095-B168-6547-905F-EEE95C499F52}"/>
              </a:ext>
            </a:extLst>
          </p:cNvPr>
          <p:cNvSpPr txBox="1">
            <a:spLocks noChangeArrowheads="1"/>
          </p:cNvSpPr>
          <p:nvPr/>
        </p:nvSpPr>
        <p:spPr bwMode="auto">
          <a:xfrm>
            <a:off x="3808470" y="3116226"/>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196" name="Text Box 9">
            <a:extLst>
              <a:ext uri="{FF2B5EF4-FFF2-40B4-BE49-F238E27FC236}">
                <a16:creationId xmlns:a16="http://schemas.microsoft.com/office/drawing/2014/main" id="{1E7311AC-A147-DB41-AA1F-73BD95A39E2B}"/>
              </a:ext>
            </a:extLst>
          </p:cNvPr>
          <p:cNvSpPr txBox="1">
            <a:spLocks noChangeArrowheads="1"/>
          </p:cNvSpPr>
          <p:nvPr/>
        </p:nvSpPr>
        <p:spPr bwMode="auto">
          <a:xfrm>
            <a:off x="3808470" y="33416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73" name="Text Box 14">
            <a:extLst>
              <a:ext uri="{FF2B5EF4-FFF2-40B4-BE49-F238E27FC236}">
                <a16:creationId xmlns:a16="http://schemas.microsoft.com/office/drawing/2014/main" id="{409D0892-9C8F-2149-B834-184894F39DBD}"/>
              </a:ext>
            </a:extLst>
          </p:cNvPr>
          <p:cNvSpPr txBox="1">
            <a:spLocks noChangeArrowheads="1"/>
          </p:cNvSpPr>
          <p:nvPr/>
        </p:nvSpPr>
        <p:spPr bwMode="auto">
          <a:xfrm>
            <a:off x="3789420" y="4532276"/>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(detect duplicate)</a:t>
            </a:r>
          </a:p>
        </p:txBody>
      </p:sp>
      <p:grpSp>
        <p:nvGrpSpPr>
          <p:cNvPr id="274" name="Group 23">
            <a:extLst>
              <a:ext uri="{FF2B5EF4-FFF2-40B4-BE49-F238E27FC236}">
                <a16:creationId xmlns:a16="http://schemas.microsoft.com/office/drawing/2014/main" id="{8D20C6C0-28A0-C246-9D35-B42FDBBFDD8A}"/>
              </a:ext>
            </a:extLst>
          </p:cNvPr>
          <p:cNvGrpSpPr>
            <a:grpSpLocks/>
          </p:cNvGrpSpPr>
          <p:nvPr/>
        </p:nvGrpSpPr>
        <p:grpSpPr bwMode="auto">
          <a:xfrm>
            <a:off x="2340033" y="2889213"/>
            <a:ext cx="1471612" cy="504825"/>
            <a:chOff x="855" y="1710"/>
            <a:chExt cx="927" cy="318"/>
          </a:xfrm>
        </p:grpSpPr>
        <p:sp>
          <p:nvSpPr>
            <p:cNvPr id="275" name="Line 24">
              <a:extLst>
                <a:ext uri="{FF2B5EF4-FFF2-40B4-BE49-F238E27FC236}">
                  <a16:creationId xmlns:a16="http://schemas.microsoft.com/office/drawing/2014/main" id="{AB2C7FF5-194E-424E-A678-F27614F6E314}"/>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Text Box 25">
              <a:extLst>
                <a:ext uri="{FF2B5EF4-FFF2-40B4-BE49-F238E27FC236}">
                  <a16:creationId xmlns:a16="http://schemas.microsoft.com/office/drawing/2014/main" id="{91B56F05-73A0-CA48-A68C-D3D878B4CB0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sp>
        <p:nvSpPr>
          <p:cNvPr id="277" name="Text Box 36">
            <a:extLst>
              <a:ext uri="{FF2B5EF4-FFF2-40B4-BE49-F238E27FC236}">
                <a16:creationId xmlns:a16="http://schemas.microsoft.com/office/drawing/2014/main" id="{A10D19C6-F703-1A41-91CC-A3820207AF15}"/>
              </a:ext>
            </a:extLst>
          </p:cNvPr>
          <p:cNvSpPr txBox="1">
            <a:spLocks noChangeArrowheads="1"/>
          </p:cNvSpPr>
          <p:nvPr/>
        </p:nvSpPr>
        <p:spPr bwMode="auto">
          <a:xfrm>
            <a:off x="1352608" y="1508088"/>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278" name="Text Box 37">
            <a:extLst>
              <a:ext uri="{FF2B5EF4-FFF2-40B4-BE49-F238E27FC236}">
                <a16:creationId xmlns:a16="http://schemas.microsoft.com/office/drawing/2014/main" id="{4D23E56F-4BAF-244A-8268-3064BA9B2FD9}"/>
              </a:ext>
            </a:extLst>
          </p:cNvPr>
          <p:cNvSpPr txBox="1">
            <a:spLocks noChangeArrowheads="1"/>
          </p:cNvSpPr>
          <p:nvPr/>
        </p:nvSpPr>
        <p:spPr bwMode="auto">
          <a:xfrm>
            <a:off x="3792595" y="1503326"/>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279" name="Text Box 38">
            <a:extLst>
              <a:ext uri="{FF2B5EF4-FFF2-40B4-BE49-F238E27FC236}">
                <a16:creationId xmlns:a16="http://schemas.microsoft.com/office/drawing/2014/main" id="{BCD18C35-AE28-B84F-8B95-BD8971D6ACDF}"/>
              </a:ext>
            </a:extLst>
          </p:cNvPr>
          <p:cNvSpPr txBox="1">
            <a:spLocks noChangeArrowheads="1"/>
          </p:cNvSpPr>
          <p:nvPr/>
        </p:nvSpPr>
        <p:spPr bwMode="auto">
          <a:xfrm>
            <a:off x="3805295" y="426398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280" name="Text Box 39">
            <a:extLst>
              <a:ext uri="{FF2B5EF4-FFF2-40B4-BE49-F238E27FC236}">
                <a16:creationId xmlns:a16="http://schemas.microsoft.com/office/drawing/2014/main" id="{E1A9B504-FFF2-AA46-A3DC-EBAD335B427B}"/>
              </a:ext>
            </a:extLst>
          </p:cNvPr>
          <p:cNvSpPr txBox="1">
            <a:spLocks noChangeArrowheads="1"/>
          </p:cNvSpPr>
          <p:nvPr/>
        </p:nvSpPr>
        <p:spPr bwMode="auto">
          <a:xfrm>
            <a:off x="3802120" y="52609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sp>
        <p:nvSpPr>
          <p:cNvPr id="281" name="Text Box 40">
            <a:extLst>
              <a:ext uri="{FF2B5EF4-FFF2-40B4-BE49-F238E27FC236}">
                <a16:creationId xmlns:a16="http://schemas.microsoft.com/office/drawing/2014/main" id="{A05E70F9-FA7E-6B48-AC70-41697A63C5FE}"/>
              </a:ext>
            </a:extLst>
          </p:cNvPr>
          <p:cNvSpPr txBox="1">
            <a:spLocks noChangeArrowheads="1"/>
          </p:cNvSpPr>
          <p:nvPr/>
        </p:nvSpPr>
        <p:spPr bwMode="auto">
          <a:xfrm>
            <a:off x="3798945" y="2441538"/>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2" name="Text Box 41">
            <a:extLst>
              <a:ext uri="{FF2B5EF4-FFF2-40B4-BE49-F238E27FC236}">
                <a16:creationId xmlns:a16="http://schemas.microsoft.com/office/drawing/2014/main" id="{E564A8A2-3558-EE42-9AC7-2523324BDAF0}"/>
              </a:ext>
            </a:extLst>
          </p:cNvPr>
          <p:cNvSpPr txBox="1">
            <a:spLocks noChangeArrowheads="1"/>
          </p:cNvSpPr>
          <p:nvPr/>
        </p:nvSpPr>
        <p:spPr bwMode="auto">
          <a:xfrm>
            <a:off x="3817995" y="46862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283" name="Text Box 42">
            <a:extLst>
              <a:ext uri="{FF2B5EF4-FFF2-40B4-BE49-F238E27FC236}">
                <a16:creationId xmlns:a16="http://schemas.microsoft.com/office/drawing/2014/main" id="{DEF916D1-809A-BA40-A5B1-34E2FDDEEA8D}"/>
              </a:ext>
            </a:extLst>
          </p:cNvPr>
          <p:cNvSpPr txBox="1">
            <a:spLocks noChangeArrowheads="1"/>
          </p:cNvSpPr>
          <p:nvPr/>
        </p:nvSpPr>
        <p:spPr bwMode="auto">
          <a:xfrm>
            <a:off x="3795770" y="545620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284" name="Text Box 43">
            <a:extLst>
              <a:ext uri="{FF2B5EF4-FFF2-40B4-BE49-F238E27FC236}">
                <a16:creationId xmlns:a16="http://schemas.microsoft.com/office/drawing/2014/main" id="{5231F227-2FF2-3443-8341-ED4D7B878332}"/>
              </a:ext>
            </a:extLst>
          </p:cNvPr>
          <p:cNvSpPr txBox="1">
            <a:spLocks noChangeArrowheads="1"/>
          </p:cNvSpPr>
          <p:nvPr/>
        </p:nvSpPr>
        <p:spPr bwMode="auto">
          <a:xfrm>
            <a:off x="1281170" y="2690776"/>
            <a:ext cx="102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285" name="Text Box 44">
            <a:extLst>
              <a:ext uri="{FF2B5EF4-FFF2-40B4-BE49-F238E27FC236}">
                <a16:creationId xmlns:a16="http://schemas.microsoft.com/office/drawing/2014/main" id="{57F09442-8520-6346-9555-BA6B8892F737}"/>
              </a:ext>
            </a:extLst>
          </p:cNvPr>
          <p:cNvSpPr txBox="1">
            <a:spLocks noChangeArrowheads="1"/>
          </p:cNvSpPr>
          <p:nvPr/>
        </p:nvSpPr>
        <p:spPr bwMode="auto">
          <a:xfrm>
            <a:off x="1125595" y="506250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6" name="Text Box 45">
            <a:extLst>
              <a:ext uri="{FF2B5EF4-FFF2-40B4-BE49-F238E27FC236}">
                <a16:creationId xmlns:a16="http://schemas.microsoft.com/office/drawing/2014/main" id="{6246AD45-20D9-A842-8A93-203B089C2816}"/>
              </a:ext>
            </a:extLst>
          </p:cNvPr>
          <p:cNvSpPr txBox="1">
            <a:spLocks noChangeArrowheads="1"/>
          </p:cNvSpPr>
          <p:nvPr/>
        </p:nvSpPr>
        <p:spPr bwMode="auto">
          <a:xfrm>
            <a:off x="1125595" y="2909851"/>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287" name="Text Box 46">
            <a:extLst>
              <a:ext uri="{FF2B5EF4-FFF2-40B4-BE49-F238E27FC236}">
                <a16:creationId xmlns:a16="http://schemas.microsoft.com/office/drawing/2014/main" id="{B3446ADC-6E33-9A4A-8580-704E895E6A43}"/>
              </a:ext>
            </a:extLst>
          </p:cNvPr>
          <p:cNvSpPr txBox="1">
            <a:spLocks noChangeArrowheads="1"/>
          </p:cNvSpPr>
          <p:nvPr/>
        </p:nvSpPr>
        <p:spPr bwMode="auto">
          <a:xfrm>
            <a:off x="1270058" y="48227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ack1</a:t>
            </a:r>
          </a:p>
        </p:txBody>
      </p:sp>
      <p:sp>
        <p:nvSpPr>
          <p:cNvPr id="288" name="Text Box 47">
            <a:extLst>
              <a:ext uri="{FF2B5EF4-FFF2-40B4-BE49-F238E27FC236}">
                <a16:creationId xmlns:a16="http://schemas.microsoft.com/office/drawing/2014/main" id="{1584F6F9-F103-DA4E-8931-3BF82548B1A2}"/>
              </a:ext>
            </a:extLst>
          </p:cNvPr>
          <p:cNvSpPr txBox="1">
            <a:spLocks noChangeArrowheads="1"/>
          </p:cNvSpPr>
          <p:nvPr/>
        </p:nvSpPr>
        <p:spPr bwMode="auto">
          <a:xfrm>
            <a:off x="1114483" y="1947826"/>
            <a:ext cx="11747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289" name="Text Box 48">
            <a:extLst>
              <a:ext uri="{FF2B5EF4-FFF2-40B4-BE49-F238E27FC236}">
                <a16:creationId xmlns:a16="http://schemas.microsoft.com/office/drawing/2014/main" id="{383B815A-927A-6E4B-999F-39A6ADC85C5A}"/>
              </a:ext>
            </a:extLst>
          </p:cNvPr>
          <p:cNvSpPr txBox="1">
            <a:spLocks noChangeArrowheads="1"/>
          </p:cNvSpPr>
          <p:nvPr/>
        </p:nvSpPr>
        <p:spPr bwMode="auto">
          <a:xfrm>
            <a:off x="3791008" y="22304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290" name="Group 49">
            <a:extLst>
              <a:ext uri="{FF2B5EF4-FFF2-40B4-BE49-F238E27FC236}">
                <a16:creationId xmlns:a16="http://schemas.microsoft.com/office/drawing/2014/main" id="{8562259A-164F-BC42-B6F5-14769677AAE8}"/>
              </a:ext>
            </a:extLst>
          </p:cNvPr>
          <p:cNvGrpSpPr>
            <a:grpSpLocks/>
          </p:cNvGrpSpPr>
          <p:nvPr/>
        </p:nvGrpSpPr>
        <p:grpSpPr bwMode="auto">
          <a:xfrm>
            <a:off x="2330508" y="2017676"/>
            <a:ext cx="1471612" cy="512762"/>
            <a:chOff x="850" y="1159"/>
            <a:chExt cx="927" cy="323"/>
          </a:xfrm>
        </p:grpSpPr>
        <p:sp>
          <p:nvSpPr>
            <p:cNvPr id="291" name="Line 50">
              <a:extLst>
                <a:ext uri="{FF2B5EF4-FFF2-40B4-BE49-F238E27FC236}">
                  <a16:creationId xmlns:a16="http://schemas.microsoft.com/office/drawing/2014/main" id="{DED07D6B-2A85-524C-803C-3B4D7CAF3684}"/>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Text Box 51">
              <a:extLst>
                <a:ext uri="{FF2B5EF4-FFF2-40B4-BE49-F238E27FC236}">
                  <a16:creationId xmlns:a16="http://schemas.microsoft.com/office/drawing/2014/main" id="{CD69A5B9-BD2D-004E-9C70-23F8747697BB}"/>
                </a:ext>
              </a:extLst>
            </p:cNvPr>
            <p:cNvSpPr txBox="1">
              <a:spLocks noChangeArrowheads="1"/>
            </p:cNvSpPr>
            <p:nvPr/>
          </p:nvSpPr>
          <p:spPr bwMode="auto">
            <a:xfrm>
              <a:off x="1100" y="1159"/>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3" name="Group 52">
            <a:extLst>
              <a:ext uri="{FF2B5EF4-FFF2-40B4-BE49-F238E27FC236}">
                <a16:creationId xmlns:a16="http://schemas.microsoft.com/office/drawing/2014/main" id="{4B96DCED-77AA-4D43-95F9-63AB2DDBE966}"/>
              </a:ext>
            </a:extLst>
          </p:cNvPr>
          <p:cNvGrpSpPr>
            <a:grpSpLocks/>
          </p:cNvGrpSpPr>
          <p:nvPr/>
        </p:nvGrpSpPr>
        <p:grpSpPr bwMode="auto">
          <a:xfrm>
            <a:off x="2324158" y="5032338"/>
            <a:ext cx="1471612" cy="487363"/>
            <a:chOff x="846" y="2253"/>
            <a:chExt cx="927" cy="307"/>
          </a:xfrm>
        </p:grpSpPr>
        <p:sp>
          <p:nvSpPr>
            <p:cNvPr id="294" name="Line 53">
              <a:extLst>
                <a:ext uri="{FF2B5EF4-FFF2-40B4-BE49-F238E27FC236}">
                  <a16:creationId xmlns:a16="http://schemas.microsoft.com/office/drawing/2014/main" id="{AAD90053-D3F5-F24C-92AC-BBDD518066AC}"/>
                </a:ext>
              </a:extLst>
            </p:cNvPr>
            <p:cNvSpPr>
              <a:spLocks noChangeShapeType="1"/>
            </p:cNvSpPr>
            <p:nvPr/>
          </p:nvSpPr>
          <p:spPr bwMode="auto">
            <a:xfrm>
              <a:off x="846" y="2335"/>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5" name="Text Box 54">
              <a:extLst>
                <a:ext uri="{FF2B5EF4-FFF2-40B4-BE49-F238E27FC236}">
                  <a16:creationId xmlns:a16="http://schemas.microsoft.com/office/drawing/2014/main" id="{D8FC3F0C-42E9-D444-ACA6-A378F3C24F00}"/>
                </a:ext>
              </a:extLst>
            </p:cNvPr>
            <p:cNvSpPr txBox="1">
              <a:spLocks noChangeArrowheads="1"/>
            </p:cNvSpPr>
            <p:nvPr/>
          </p:nvSpPr>
          <p:spPr bwMode="auto">
            <a:xfrm>
              <a:off x="1097" y="2253"/>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pkt0</a:t>
              </a:r>
            </a:p>
          </p:txBody>
        </p:sp>
      </p:grpSp>
      <p:grpSp>
        <p:nvGrpSpPr>
          <p:cNvPr id="296" name="Group 55">
            <a:extLst>
              <a:ext uri="{FF2B5EF4-FFF2-40B4-BE49-F238E27FC236}">
                <a16:creationId xmlns:a16="http://schemas.microsoft.com/office/drawing/2014/main" id="{24203F03-FCBF-6540-BB8B-EC539536546D}"/>
              </a:ext>
            </a:extLst>
          </p:cNvPr>
          <p:cNvGrpSpPr>
            <a:grpSpLocks/>
          </p:cNvGrpSpPr>
          <p:nvPr/>
        </p:nvGrpSpPr>
        <p:grpSpPr bwMode="auto">
          <a:xfrm>
            <a:off x="2324158" y="4635463"/>
            <a:ext cx="1471612" cy="471488"/>
            <a:chOff x="846" y="2003"/>
            <a:chExt cx="927" cy="297"/>
          </a:xfrm>
        </p:grpSpPr>
        <p:sp>
          <p:nvSpPr>
            <p:cNvPr id="297" name="Line 56">
              <a:extLst>
                <a:ext uri="{FF2B5EF4-FFF2-40B4-BE49-F238E27FC236}">
                  <a16:creationId xmlns:a16="http://schemas.microsoft.com/office/drawing/2014/main" id="{503FC297-DE1B-4C41-A8CE-1137B0A2DB26}"/>
                </a:ext>
              </a:extLst>
            </p:cNvPr>
            <p:cNvSpPr>
              <a:spLocks noChangeShapeType="1"/>
            </p:cNvSpPr>
            <p:nvPr/>
          </p:nvSpPr>
          <p:spPr bwMode="auto">
            <a:xfrm flipH="1">
              <a:off x="846" y="2075"/>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8" name="Text Box 57">
              <a:extLst>
                <a:ext uri="{FF2B5EF4-FFF2-40B4-BE49-F238E27FC236}">
                  <a16:creationId xmlns:a16="http://schemas.microsoft.com/office/drawing/2014/main" id="{8F988178-9347-4A46-8B60-8D8AF00EC5D3}"/>
                </a:ext>
              </a:extLst>
            </p:cNvPr>
            <p:cNvSpPr txBox="1">
              <a:spLocks noChangeArrowheads="1"/>
            </p:cNvSpPr>
            <p:nvPr/>
          </p:nvSpPr>
          <p:spPr bwMode="auto">
            <a:xfrm>
              <a:off x="1092" y="2003"/>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ack1</a:t>
              </a:r>
            </a:p>
          </p:txBody>
        </p:sp>
      </p:grpSp>
      <p:grpSp>
        <p:nvGrpSpPr>
          <p:cNvPr id="299" name="Group 58">
            <a:extLst>
              <a:ext uri="{FF2B5EF4-FFF2-40B4-BE49-F238E27FC236}">
                <a16:creationId xmlns:a16="http://schemas.microsoft.com/office/drawing/2014/main" id="{1CE09882-0DDF-F14F-827F-637288F4016A}"/>
              </a:ext>
            </a:extLst>
          </p:cNvPr>
          <p:cNvGrpSpPr>
            <a:grpSpLocks/>
          </p:cNvGrpSpPr>
          <p:nvPr/>
        </p:nvGrpSpPr>
        <p:grpSpPr bwMode="auto">
          <a:xfrm>
            <a:off x="2316220" y="2517738"/>
            <a:ext cx="1471613" cy="455613"/>
            <a:chOff x="841" y="1474"/>
            <a:chExt cx="927" cy="287"/>
          </a:xfrm>
        </p:grpSpPr>
        <p:sp>
          <p:nvSpPr>
            <p:cNvPr id="300" name="Line 59">
              <a:extLst>
                <a:ext uri="{FF2B5EF4-FFF2-40B4-BE49-F238E27FC236}">
                  <a16:creationId xmlns:a16="http://schemas.microsoft.com/office/drawing/2014/main" id="{B7E84F08-D45F-3E4B-BF03-DAEF18A24CD4}"/>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1" name="Text Box 60">
              <a:extLst>
                <a:ext uri="{FF2B5EF4-FFF2-40B4-BE49-F238E27FC236}">
                  <a16:creationId xmlns:a16="http://schemas.microsoft.com/office/drawing/2014/main" id="{CE717B46-7D6B-DF45-A6E9-79E5D50205AC}"/>
                </a:ext>
              </a:extLst>
            </p:cNvPr>
            <p:cNvSpPr txBox="1">
              <a:spLocks noChangeArrowheads="1"/>
            </p:cNvSpPr>
            <p:nvPr/>
          </p:nvSpPr>
          <p:spPr bwMode="auto">
            <a:xfrm>
              <a:off x="1089" y="1474"/>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grpSp>
        <p:nvGrpSpPr>
          <p:cNvPr id="302" name="Group 61">
            <a:extLst>
              <a:ext uri="{FF2B5EF4-FFF2-40B4-BE49-F238E27FC236}">
                <a16:creationId xmlns:a16="http://schemas.microsoft.com/office/drawing/2014/main" id="{3E6AD5AC-94ED-974B-873C-94815E36AD2F}"/>
              </a:ext>
            </a:extLst>
          </p:cNvPr>
          <p:cNvGrpSpPr>
            <a:grpSpLocks/>
          </p:cNvGrpSpPr>
          <p:nvPr/>
        </p:nvGrpSpPr>
        <p:grpSpPr bwMode="auto">
          <a:xfrm>
            <a:off x="2309870" y="5487951"/>
            <a:ext cx="1471613" cy="461962"/>
            <a:chOff x="837" y="2540"/>
            <a:chExt cx="927" cy="291"/>
          </a:xfrm>
        </p:grpSpPr>
        <p:sp>
          <p:nvSpPr>
            <p:cNvPr id="303" name="Line 62">
              <a:extLst>
                <a:ext uri="{FF2B5EF4-FFF2-40B4-BE49-F238E27FC236}">
                  <a16:creationId xmlns:a16="http://schemas.microsoft.com/office/drawing/2014/main" id="{38E324B9-A111-5A40-AC68-D6C9C91F60FB}"/>
                </a:ext>
              </a:extLst>
            </p:cNvPr>
            <p:cNvSpPr>
              <a:spLocks noChangeShapeType="1"/>
            </p:cNvSpPr>
            <p:nvPr/>
          </p:nvSpPr>
          <p:spPr bwMode="auto">
            <a:xfrm flipH="1">
              <a:off x="837" y="260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4" name="Text Box 63">
              <a:extLst>
                <a:ext uri="{FF2B5EF4-FFF2-40B4-BE49-F238E27FC236}">
                  <a16:creationId xmlns:a16="http://schemas.microsoft.com/office/drawing/2014/main" id="{7A059B4B-B11C-B640-906E-CE9430C87E54}"/>
                </a:ext>
              </a:extLst>
            </p:cNvPr>
            <p:cNvSpPr txBox="1">
              <a:spLocks noChangeArrowheads="1"/>
            </p:cNvSpPr>
            <p:nvPr/>
          </p:nvSpPr>
          <p:spPr bwMode="auto">
            <a:xfrm>
              <a:off x="1086" y="2540"/>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8000"/>
                  </a:solidFill>
                  <a:effectLst/>
                  <a:uLnTx/>
                  <a:uFillTx/>
                  <a:latin typeface="Arial" charset="0"/>
                  <a:ea typeface="ＭＳ Ｐゴシック" charset="0"/>
                  <a:cs typeface="+mn-cs"/>
                </a:rPr>
                <a:t>ack0</a:t>
              </a:r>
            </a:p>
          </p:txBody>
        </p:sp>
      </p:grpSp>
      <p:sp>
        <p:nvSpPr>
          <p:cNvPr id="305" name="Text Box 64">
            <a:extLst>
              <a:ext uri="{FF2B5EF4-FFF2-40B4-BE49-F238E27FC236}">
                <a16:creationId xmlns:a16="http://schemas.microsoft.com/office/drawing/2014/main" id="{B354EC4B-A0CC-554E-9AF4-6B26CE89E83C}"/>
              </a:ext>
            </a:extLst>
          </p:cNvPr>
          <p:cNvSpPr txBox="1">
            <a:spLocks noChangeArrowheads="1"/>
          </p:cNvSpPr>
          <p:nvPr/>
        </p:nvSpPr>
        <p:spPr bwMode="auto">
          <a:xfrm>
            <a:off x="2108258" y="6200738"/>
            <a:ext cx="13938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(c) ACK loss</a:t>
            </a:r>
          </a:p>
        </p:txBody>
      </p:sp>
      <p:grpSp>
        <p:nvGrpSpPr>
          <p:cNvPr id="306" name="Group 81">
            <a:extLst>
              <a:ext uri="{FF2B5EF4-FFF2-40B4-BE49-F238E27FC236}">
                <a16:creationId xmlns:a16="http://schemas.microsoft.com/office/drawing/2014/main" id="{F0BA1E0C-D158-AD48-808B-0CA4BE37C566}"/>
              </a:ext>
            </a:extLst>
          </p:cNvPr>
          <p:cNvGrpSpPr>
            <a:grpSpLocks/>
          </p:cNvGrpSpPr>
          <p:nvPr/>
        </p:nvGrpSpPr>
        <p:grpSpPr bwMode="auto">
          <a:xfrm>
            <a:off x="2595620" y="3289263"/>
            <a:ext cx="1212850" cy="719138"/>
            <a:chOff x="1324" y="1931"/>
            <a:chExt cx="764" cy="453"/>
          </a:xfrm>
        </p:grpSpPr>
        <p:sp>
          <p:nvSpPr>
            <p:cNvPr id="307" name="Line 27">
              <a:extLst>
                <a:ext uri="{FF2B5EF4-FFF2-40B4-BE49-F238E27FC236}">
                  <a16:creationId xmlns:a16="http://schemas.microsoft.com/office/drawing/2014/main" id="{22D759EC-1570-E14E-A705-1C29B01A88C0}"/>
                </a:ext>
              </a:extLst>
            </p:cNvPr>
            <p:cNvSpPr>
              <a:spLocks noChangeShapeType="1"/>
            </p:cNvSpPr>
            <p:nvPr/>
          </p:nvSpPr>
          <p:spPr bwMode="auto">
            <a:xfrm flipH="1">
              <a:off x="1514" y="2031"/>
              <a:ext cx="574" cy="13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08" name="Text Box 28">
              <a:extLst>
                <a:ext uri="{FF2B5EF4-FFF2-40B4-BE49-F238E27FC236}">
                  <a16:creationId xmlns:a16="http://schemas.microsoft.com/office/drawing/2014/main" id="{EC8706FB-0F57-5F44-9CC9-6AD3D0C5C5AE}"/>
                </a:ext>
              </a:extLst>
            </p:cNvPr>
            <p:cNvSpPr txBox="1">
              <a:spLocks noChangeArrowheads="1"/>
            </p:cNvSpPr>
            <p:nvPr/>
          </p:nvSpPr>
          <p:spPr bwMode="auto">
            <a:xfrm>
              <a:off x="1456" y="1931"/>
              <a:ext cx="386"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8000"/>
                  </a:solidFill>
                  <a:effectLst/>
                  <a:uLnTx/>
                  <a:uFillTx/>
                  <a:latin typeface="Arial" charset="0"/>
                  <a:ea typeface="ＭＳ Ｐゴシック" charset="0"/>
                  <a:cs typeface="+mn-cs"/>
                </a:rPr>
                <a:t>ack1</a:t>
              </a:r>
            </a:p>
          </p:txBody>
        </p:sp>
        <p:sp>
          <p:nvSpPr>
            <p:cNvPr id="309" name="Text Box 68">
              <a:extLst>
                <a:ext uri="{FF2B5EF4-FFF2-40B4-BE49-F238E27FC236}">
                  <a16:creationId xmlns:a16="http://schemas.microsoft.com/office/drawing/2014/main" id="{FA39AC61-1540-1D40-8578-6A512366144A}"/>
                </a:ext>
              </a:extLst>
            </p:cNvPr>
            <p:cNvSpPr txBox="1">
              <a:spLocks noChangeArrowheads="1"/>
            </p:cNvSpPr>
            <p:nvPr/>
          </p:nvSpPr>
          <p:spPr bwMode="auto">
            <a:xfrm>
              <a:off x="1383" y="2040"/>
              <a:ext cx="21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310" name="Text Box 69">
              <a:extLst>
                <a:ext uri="{FF2B5EF4-FFF2-40B4-BE49-F238E27FC236}">
                  <a16:creationId xmlns:a16="http://schemas.microsoft.com/office/drawing/2014/main" id="{DD1F8E52-8BD2-B048-B07C-1EE5ECD6A0B6}"/>
                </a:ext>
              </a:extLst>
            </p:cNvPr>
            <p:cNvSpPr txBox="1">
              <a:spLocks noChangeArrowheads="1"/>
            </p:cNvSpPr>
            <p:nvPr/>
          </p:nvSpPr>
          <p:spPr bwMode="auto">
            <a:xfrm>
              <a:off x="1324" y="2172"/>
              <a:ext cx="329"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grpSp>
        <p:nvGrpSpPr>
          <p:cNvPr id="311" name="Group 70">
            <a:extLst>
              <a:ext uri="{FF2B5EF4-FFF2-40B4-BE49-F238E27FC236}">
                <a16:creationId xmlns:a16="http://schemas.microsoft.com/office/drawing/2014/main" id="{0F4BECD0-A491-8F40-BFEC-E8C9A042D61A}"/>
              </a:ext>
            </a:extLst>
          </p:cNvPr>
          <p:cNvGrpSpPr>
            <a:grpSpLocks/>
          </p:cNvGrpSpPr>
          <p:nvPr/>
        </p:nvGrpSpPr>
        <p:grpSpPr bwMode="auto">
          <a:xfrm>
            <a:off x="2219383" y="3195601"/>
            <a:ext cx="122237" cy="1033462"/>
            <a:chOff x="3651" y="1878"/>
            <a:chExt cx="78" cy="963"/>
          </a:xfrm>
        </p:grpSpPr>
        <p:sp>
          <p:nvSpPr>
            <p:cNvPr id="312" name="Line 71">
              <a:extLst>
                <a:ext uri="{FF2B5EF4-FFF2-40B4-BE49-F238E27FC236}">
                  <a16:creationId xmlns:a16="http://schemas.microsoft.com/office/drawing/2014/main" id="{3800A286-BA79-AD44-9BC2-67E3AA25AB56}"/>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3" name="Line 72">
              <a:extLst>
                <a:ext uri="{FF2B5EF4-FFF2-40B4-BE49-F238E27FC236}">
                  <a16:creationId xmlns:a16="http://schemas.microsoft.com/office/drawing/2014/main" id="{EECA67B2-EE21-9647-A7E2-99B65DF6B8E7}"/>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4" name="Line 73">
              <a:extLst>
                <a:ext uri="{FF2B5EF4-FFF2-40B4-BE49-F238E27FC236}">
                  <a16:creationId xmlns:a16="http://schemas.microsoft.com/office/drawing/2014/main" id="{C7DAF5BE-8E96-1645-A520-09432F543BA1}"/>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15" name="Group 74">
            <a:extLst>
              <a:ext uri="{FF2B5EF4-FFF2-40B4-BE49-F238E27FC236}">
                <a16:creationId xmlns:a16="http://schemas.microsoft.com/office/drawing/2014/main" id="{1BEFF8A5-9012-6D4A-9013-3C02315FB8E9}"/>
              </a:ext>
            </a:extLst>
          </p:cNvPr>
          <p:cNvGrpSpPr>
            <a:grpSpLocks/>
          </p:cNvGrpSpPr>
          <p:nvPr/>
        </p:nvGrpSpPr>
        <p:grpSpPr bwMode="auto">
          <a:xfrm>
            <a:off x="2347970" y="4184613"/>
            <a:ext cx="1471613" cy="504825"/>
            <a:chOff x="855" y="1710"/>
            <a:chExt cx="927" cy="318"/>
          </a:xfrm>
        </p:grpSpPr>
        <p:sp>
          <p:nvSpPr>
            <p:cNvPr id="316" name="Line 75">
              <a:extLst>
                <a:ext uri="{FF2B5EF4-FFF2-40B4-BE49-F238E27FC236}">
                  <a16:creationId xmlns:a16="http://schemas.microsoft.com/office/drawing/2014/main" id="{31B804E1-5043-E048-A6C7-2C9ABAF18BE5}"/>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17" name="Text Box 76">
              <a:extLst>
                <a:ext uri="{FF2B5EF4-FFF2-40B4-BE49-F238E27FC236}">
                  <a16:creationId xmlns:a16="http://schemas.microsoft.com/office/drawing/2014/main" id="{F8255321-E596-D34A-BD87-A23F4355FA6A}"/>
                </a:ext>
              </a:extLst>
            </p:cNvPr>
            <p:cNvSpPr txBox="1">
              <a:spLocks noChangeArrowheads="1"/>
            </p:cNvSpPr>
            <p:nvPr/>
          </p:nvSpPr>
          <p:spPr bwMode="auto">
            <a:xfrm>
              <a:off x="1094" y="1710"/>
              <a:ext cx="35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99"/>
                  </a:solidFill>
                  <a:effectLst/>
                  <a:uLnTx/>
                  <a:uFillTx/>
                  <a:latin typeface="Arial" charset="0"/>
                  <a:ea typeface="ＭＳ Ｐゴシック" charset="0"/>
                  <a:cs typeface="+mn-cs"/>
                </a:rPr>
                <a:t>pkt1</a:t>
              </a:r>
            </a:p>
          </p:txBody>
        </p:sp>
      </p:grpSp>
      <p:grpSp>
        <p:nvGrpSpPr>
          <p:cNvPr id="318" name="Group 77">
            <a:extLst>
              <a:ext uri="{FF2B5EF4-FFF2-40B4-BE49-F238E27FC236}">
                <a16:creationId xmlns:a16="http://schemas.microsoft.com/office/drawing/2014/main" id="{D0861418-8DD8-9E45-9C41-C33C40AF1238}"/>
              </a:ext>
            </a:extLst>
          </p:cNvPr>
          <p:cNvGrpSpPr>
            <a:grpSpLocks/>
          </p:cNvGrpSpPr>
          <p:nvPr/>
        </p:nvGrpSpPr>
        <p:grpSpPr bwMode="auto">
          <a:xfrm>
            <a:off x="916045" y="3808376"/>
            <a:ext cx="1377950" cy="731837"/>
            <a:chOff x="2802" y="2348"/>
            <a:chExt cx="868" cy="461"/>
          </a:xfrm>
        </p:grpSpPr>
        <p:pic>
          <p:nvPicPr>
            <p:cNvPr id="319" name="Picture 78" descr="alarm_clock_ringing">
              <a:extLst>
                <a:ext uri="{FF2B5EF4-FFF2-40B4-BE49-F238E27FC236}">
                  <a16:creationId xmlns:a16="http://schemas.microsoft.com/office/drawing/2014/main" id="{CA0CA6DF-4FBE-6743-93FF-E0C9F335D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a:extLst>
                <a:ext uri="{FF2B5EF4-FFF2-40B4-BE49-F238E27FC236}">
                  <a16:creationId xmlns:a16="http://schemas.microsoft.com/office/drawing/2014/main" id="{82C9EDC8-20F1-B14C-A40E-35B14CA33EE3}"/>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sp>
        <p:nvSpPr>
          <p:cNvPr id="321" name="Text Box 82">
            <a:extLst>
              <a:ext uri="{FF2B5EF4-FFF2-40B4-BE49-F238E27FC236}">
                <a16:creationId xmlns:a16="http://schemas.microsoft.com/office/drawing/2014/main" id="{C3BC6622-0188-3B48-9C96-F9E517E26A75}"/>
              </a:ext>
            </a:extLst>
          </p:cNvPr>
          <p:cNvSpPr txBox="1">
            <a:spLocks noChangeArrowheads="1"/>
          </p:cNvSpPr>
          <p:nvPr/>
        </p:nvSpPr>
        <p:spPr bwMode="auto">
          <a:xfrm>
            <a:off x="9492400" y="2644738"/>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pkt1</a:t>
            </a:r>
          </a:p>
        </p:txBody>
      </p:sp>
      <p:sp>
        <p:nvSpPr>
          <p:cNvPr id="322" name="Text Box 83">
            <a:extLst>
              <a:ext uri="{FF2B5EF4-FFF2-40B4-BE49-F238E27FC236}">
                <a16:creationId xmlns:a16="http://schemas.microsoft.com/office/drawing/2014/main" id="{E5238B09-CD9D-F446-B43E-64ED2305BCA1}"/>
              </a:ext>
            </a:extLst>
          </p:cNvPr>
          <p:cNvSpPr txBox="1">
            <a:spLocks noChangeArrowheads="1"/>
          </p:cNvSpPr>
          <p:nvPr/>
        </p:nvSpPr>
        <p:spPr bwMode="auto">
          <a:xfrm>
            <a:off x="9492400" y="2870163"/>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ack1</a:t>
            </a:r>
          </a:p>
        </p:txBody>
      </p:sp>
      <p:sp>
        <p:nvSpPr>
          <p:cNvPr id="323" name="Text Box 84">
            <a:extLst>
              <a:ext uri="{FF2B5EF4-FFF2-40B4-BE49-F238E27FC236}">
                <a16:creationId xmlns:a16="http://schemas.microsoft.com/office/drawing/2014/main" id="{E3231EF7-5B96-594B-87F0-6BCB45F9A675}"/>
              </a:ext>
            </a:extLst>
          </p:cNvPr>
          <p:cNvSpPr txBox="1">
            <a:spLocks noChangeArrowheads="1"/>
          </p:cNvSpPr>
          <p:nvPr/>
        </p:nvSpPr>
        <p:spPr bwMode="auto">
          <a:xfrm>
            <a:off x="9432963" y="4166394"/>
            <a:ext cx="15684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(detect duplicate)</a:t>
            </a:r>
          </a:p>
        </p:txBody>
      </p:sp>
      <p:grpSp>
        <p:nvGrpSpPr>
          <p:cNvPr id="324" name="Group 85">
            <a:extLst>
              <a:ext uri="{FF2B5EF4-FFF2-40B4-BE49-F238E27FC236}">
                <a16:creationId xmlns:a16="http://schemas.microsoft.com/office/drawing/2014/main" id="{66501723-D8A6-084B-9A24-1F0DB083080C}"/>
              </a:ext>
            </a:extLst>
          </p:cNvPr>
          <p:cNvGrpSpPr>
            <a:grpSpLocks/>
          </p:cNvGrpSpPr>
          <p:nvPr/>
        </p:nvGrpSpPr>
        <p:grpSpPr bwMode="auto">
          <a:xfrm>
            <a:off x="8023963" y="2517742"/>
            <a:ext cx="1471612" cy="404813"/>
            <a:chOff x="855" y="1773"/>
            <a:chExt cx="927" cy="255"/>
          </a:xfrm>
        </p:grpSpPr>
        <p:sp>
          <p:nvSpPr>
            <p:cNvPr id="325" name="Line 86">
              <a:extLst>
                <a:ext uri="{FF2B5EF4-FFF2-40B4-BE49-F238E27FC236}">
                  <a16:creationId xmlns:a16="http://schemas.microsoft.com/office/drawing/2014/main" id="{359487AF-0120-2342-A4AE-46F977FFF250}"/>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6" name="Text Box 87">
              <a:extLst>
                <a:ext uri="{FF2B5EF4-FFF2-40B4-BE49-F238E27FC236}">
                  <a16:creationId xmlns:a16="http://schemas.microsoft.com/office/drawing/2014/main" id="{FFBC575A-0945-E543-9B9D-B6458E74F86E}"/>
                </a:ext>
              </a:extLst>
            </p:cNvPr>
            <p:cNvSpPr txBox="1">
              <a:spLocks noChangeArrowheads="1"/>
            </p:cNvSpPr>
            <p:nvPr/>
          </p:nvSpPr>
          <p:spPr bwMode="auto">
            <a:xfrm>
              <a:off x="1094" y="1773"/>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sp>
        <p:nvSpPr>
          <p:cNvPr id="327" name="Text Box 88">
            <a:extLst>
              <a:ext uri="{FF2B5EF4-FFF2-40B4-BE49-F238E27FC236}">
                <a16:creationId xmlns:a16="http://schemas.microsoft.com/office/drawing/2014/main" id="{14273DE0-71B8-4647-B8BB-454BDE001869}"/>
              </a:ext>
            </a:extLst>
          </p:cNvPr>
          <p:cNvSpPr txBox="1">
            <a:spLocks noChangeArrowheads="1"/>
          </p:cNvSpPr>
          <p:nvPr/>
        </p:nvSpPr>
        <p:spPr bwMode="auto">
          <a:xfrm>
            <a:off x="7036538" y="1036601"/>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328" name="Text Box 89">
            <a:extLst>
              <a:ext uri="{FF2B5EF4-FFF2-40B4-BE49-F238E27FC236}">
                <a16:creationId xmlns:a16="http://schemas.microsoft.com/office/drawing/2014/main" id="{AE034630-EC82-F846-80B5-78E6A28DE77D}"/>
              </a:ext>
            </a:extLst>
          </p:cNvPr>
          <p:cNvSpPr txBox="1">
            <a:spLocks noChangeArrowheads="1"/>
          </p:cNvSpPr>
          <p:nvPr/>
        </p:nvSpPr>
        <p:spPr bwMode="auto">
          <a:xfrm>
            <a:off x="9476525" y="1031838"/>
            <a:ext cx="10715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329" name="Text Box 90">
            <a:extLst>
              <a:ext uri="{FF2B5EF4-FFF2-40B4-BE49-F238E27FC236}">
                <a16:creationId xmlns:a16="http://schemas.microsoft.com/office/drawing/2014/main" id="{EC7192DE-620F-2C47-A0BA-1234EA121795}"/>
              </a:ext>
            </a:extLst>
          </p:cNvPr>
          <p:cNvSpPr txBox="1">
            <a:spLocks noChangeArrowheads="1"/>
          </p:cNvSpPr>
          <p:nvPr/>
        </p:nvSpPr>
        <p:spPr bwMode="auto">
          <a:xfrm>
            <a:off x="9500155" y="3886501"/>
            <a:ext cx="10001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pkt1</a:t>
            </a:r>
          </a:p>
        </p:txBody>
      </p:sp>
      <p:sp>
        <p:nvSpPr>
          <p:cNvPr id="330" name="Text Box 92">
            <a:extLst>
              <a:ext uri="{FF2B5EF4-FFF2-40B4-BE49-F238E27FC236}">
                <a16:creationId xmlns:a16="http://schemas.microsoft.com/office/drawing/2014/main" id="{98A83875-EF54-F448-ABB1-BD64BDA4FBFD}"/>
              </a:ext>
            </a:extLst>
          </p:cNvPr>
          <p:cNvSpPr txBox="1">
            <a:spLocks noChangeArrowheads="1"/>
          </p:cNvSpPr>
          <p:nvPr/>
        </p:nvSpPr>
        <p:spPr bwMode="auto">
          <a:xfrm>
            <a:off x="9482875" y="1970051"/>
            <a:ext cx="1196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ack0</a:t>
            </a:r>
          </a:p>
        </p:txBody>
      </p:sp>
      <p:sp>
        <p:nvSpPr>
          <p:cNvPr id="331" name="Text Box 95">
            <a:extLst>
              <a:ext uri="{FF2B5EF4-FFF2-40B4-BE49-F238E27FC236}">
                <a16:creationId xmlns:a16="http://schemas.microsoft.com/office/drawing/2014/main" id="{37B1F438-FDEF-B347-8509-9B348C6264D6}"/>
              </a:ext>
            </a:extLst>
          </p:cNvPr>
          <p:cNvSpPr txBox="1">
            <a:spLocks noChangeArrowheads="1"/>
          </p:cNvSpPr>
          <p:nvPr/>
        </p:nvSpPr>
        <p:spPr bwMode="auto">
          <a:xfrm>
            <a:off x="6965100" y="2219288"/>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ack0</a:t>
            </a:r>
          </a:p>
        </p:txBody>
      </p:sp>
      <p:sp>
        <p:nvSpPr>
          <p:cNvPr id="332" name="Text Box 97">
            <a:extLst>
              <a:ext uri="{FF2B5EF4-FFF2-40B4-BE49-F238E27FC236}">
                <a16:creationId xmlns:a16="http://schemas.microsoft.com/office/drawing/2014/main" id="{81910B15-5127-7D44-BEAC-A0E4CE19C41A}"/>
              </a:ext>
            </a:extLst>
          </p:cNvPr>
          <p:cNvSpPr txBox="1">
            <a:spLocks noChangeArrowheads="1"/>
          </p:cNvSpPr>
          <p:nvPr/>
        </p:nvSpPr>
        <p:spPr bwMode="auto">
          <a:xfrm>
            <a:off x="6809525" y="2438363"/>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pkt1</a:t>
            </a:r>
          </a:p>
        </p:txBody>
      </p:sp>
      <p:sp>
        <p:nvSpPr>
          <p:cNvPr id="333" name="Text Box 99">
            <a:extLst>
              <a:ext uri="{FF2B5EF4-FFF2-40B4-BE49-F238E27FC236}">
                <a16:creationId xmlns:a16="http://schemas.microsoft.com/office/drawing/2014/main" id="{D1B7D9CA-3570-4040-A714-50B92DB38D55}"/>
              </a:ext>
            </a:extLst>
          </p:cNvPr>
          <p:cNvSpPr txBox="1">
            <a:spLocks noChangeArrowheads="1"/>
          </p:cNvSpPr>
          <p:nvPr/>
        </p:nvSpPr>
        <p:spPr bwMode="auto">
          <a:xfrm>
            <a:off x="6798413" y="1476338"/>
            <a:ext cx="1174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send pkt0</a:t>
            </a:r>
          </a:p>
        </p:txBody>
      </p:sp>
      <p:sp>
        <p:nvSpPr>
          <p:cNvPr id="334" name="Text Box 100">
            <a:extLst>
              <a:ext uri="{FF2B5EF4-FFF2-40B4-BE49-F238E27FC236}">
                <a16:creationId xmlns:a16="http://schemas.microsoft.com/office/drawing/2014/main" id="{3B58509A-B160-2248-9833-A4B82A2ED789}"/>
              </a:ext>
            </a:extLst>
          </p:cNvPr>
          <p:cNvSpPr txBox="1">
            <a:spLocks noChangeArrowheads="1"/>
          </p:cNvSpPr>
          <p:nvPr/>
        </p:nvSpPr>
        <p:spPr bwMode="auto">
          <a:xfrm>
            <a:off x="9474938" y="1758913"/>
            <a:ext cx="10001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rcv pkt0</a:t>
            </a:r>
          </a:p>
        </p:txBody>
      </p:sp>
      <p:grpSp>
        <p:nvGrpSpPr>
          <p:cNvPr id="335" name="Group 101">
            <a:extLst>
              <a:ext uri="{FF2B5EF4-FFF2-40B4-BE49-F238E27FC236}">
                <a16:creationId xmlns:a16="http://schemas.microsoft.com/office/drawing/2014/main" id="{C65F9F6B-9C52-A645-BBA1-4B4911D27DAB}"/>
              </a:ext>
            </a:extLst>
          </p:cNvPr>
          <p:cNvGrpSpPr>
            <a:grpSpLocks/>
          </p:cNvGrpSpPr>
          <p:nvPr/>
        </p:nvGrpSpPr>
        <p:grpSpPr bwMode="auto">
          <a:xfrm>
            <a:off x="8014438" y="1658899"/>
            <a:ext cx="1471612" cy="400050"/>
            <a:chOff x="850" y="1230"/>
            <a:chExt cx="927" cy="252"/>
          </a:xfrm>
        </p:grpSpPr>
        <p:sp>
          <p:nvSpPr>
            <p:cNvPr id="336" name="Line 102">
              <a:extLst>
                <a:ext uri="{FF2B5EF4-FFF2-40B4-BE49-F238E27FC236}">
                  <a16:creationId xmlns:a16="http://schemas.microsoft.com/office/drawing/2014/main" id="{5A223C03-CC68-654E-9A77-795B0F835221}"/>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37" name="Text Box 103">
              <a:extLst>
                <a:ext uri="{FF2B5EF4-FFF2-40B4-BE49-F238E27FC236}">
                  <a16:creationId xmlns:a16="http://schemas.microsoft.com/office/drawing/2014/main" id="{591D93B9-CEB9-B448-93B7-CBCC3D56D0EA}"/>
                </a:ext>
              </a:extLst>
            </p:cNvPr>
            <p:cNvSpPr txBox="1">
              <a:spLocks noChangeArrowheads="1"/>
            </p:cNvSpPr>
            <p:nvPr/>
          </p:nvSpPr>
          <p:spPr bwMode="auto">
            <a:xfrm>
              <a:off x="1082" y="1230"/>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38" name="Group 110">
            <a:extLst>
              <a:ext uri="{FF2B5EF4-FFF2-40B4-BE49-F238E27FC236}">
                <a16:creationId xmlns:a16="http://schemas.microsoft.com/office/drawing/2014/main" id="{5327191E-BAE7-194F-AD6B-E343DF47D015}"/>
              </a:ext>
            </a:extLst>
          </p:cNvPr>
          <p:cNvGrpSpPr>
            <a:grpSpLocks/>
          </p:cNvGrpSpPr>
          <p:nvPr/>
        </p:nvGrpSpPr>
        <p:grpSpPr bwMode="auto">
          <a:xfrm>
            <a:off x="8000150" y="2131982"/>
            <a:ext cx="1471613" cy="369888"/>
            <a:chOff x="841" y="1528"/>
            <a:chExt cx="927" cy="233"/>
          </a:xfrm>
        </p:grpSpPr>
        <p:sp>
          <p:nvSpPr>
            <p:cNvPr id="339" name="Line 111">
              <a:extLst>
                <a:ext uri="{FF2B5EF4-FFF2-40B4-BE49-F238E27FC236}">
                  <a16:creationId xmlns:a16="http://schemas.microsoft.com/office/drawing/2014/main" id="{AC100DD9-0DC5-4040-8A3A-1923DC14B2CB}"/>
                </a:ext>
              </a:extLst>
            </p:cNvPr>
            <p:cNvSpPr>
              <a:spLocks noChangeShapeType="1"/>
            </p:cNvSpPr>
            <p:nvPr/>
          </p:nvSpPr>
          <p:spPr bwMode="auto">
            <a:xfrm flipH="1">
              <a:off x="841" y="1536"/>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0" name="Text Box 112">
              <a:extLst>
                <a:ext uri="{FF2B5EF4-FFF2-40B4-BE49-F238E27FC236}">
                  <a16:creationId xmlns:a16="http://schemas.microsoft.com/office/drawing/2014/main" id="{BD326CF1-CC46-8A42-BB2F-F6ECEEBE434A}"/>
                </a:ext>
              </a:extLst>
            </p:cNvPr>
            <p:cNvSpPr txBox="1">
              <a:spLocks noChangeArrowheads="1"/>
            </p:cNvSpPr>
            <p:nvPr/>
          </p:nvSpPr>
          <p:spPr bwMode="auto">
            <a:xfrm>
              <a:off x="1089" y="1528"/>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ack0</a:t>
              </a:r>
            </a:p>
          </p:txBody>
        </p:sp>
      </p:grpSp>
      <p:sp>
        <p:nvSpPr>
          <p:cNvPr id="341" name="Text Box 116">
            <a:extLst>
              <a:ext uri="{FF2B5EF4-FFF2-40B4-BE49-F238E27FC236}">
                <a16:creationId xmlns:a16="http://schemas.microsoft.com/office/drawing/2014/main" id="{C179E490-5BA4-5340-B780-1B5B090700B1}"/>
              </a:ext>
            </a:extLst>
          </p:cNvPr>
          <p:cNvSpPr txBox="1">
            <a:spLocks noChangeArrowheads="1"/>
          </p:cNvSpPr>
          <p:nvPr/>
        </p:nvSpPr>
        <p:spPr bwMode="auto">
          <a:xfrm>
            <a:off x="6965100" y="6200644"/>
            <a:ext cx="3867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 premature timeout/ delayed ACK</a:t>
            </a:r>
          </a:p>
        </p:txBody>
      </p:sp>
      <p:grpSp>
        <p:nvGrpSpPr>
          <p:cNvPr id="342" name="Group 122">
            <a:extLst>
              <a:ext uri="{FF2B5EF4-FFF2-40B4-BE49-F238E27FC236}">
                <a16:creationId xmlns:a16="http://schemas.microsoft.com/office/drawing/2014/main" id="{688804A7-0649-2A4D-B422-8C5736350BF8}"/>
              </a:ext>
            </a:extLst>
          </p:cNvPr>
          <p:cNvGrpSpPr>
            <a:grpSpLocks/>
          </p:cNvGrpSpPr>
          <p:nvPr/>
        </p:nvGrpSpPr>
        <p:grpSpPr bwMode="auto">
          <a:xfrm>
            <a:off x="7903313" y="2724113"/>
            <a:ext cx="122237" cy="1033463"/>
            <a:chOff x="3651" y="1878"/>
            <a:chExt cx="78" cy="963"/>
          </a:xfrm>
        </p:grpSpPr>
        <p:sp>
          <p:nvSpPr>
            <p:cNvPr id="343" name="Line 123">
              <a:extLst>
                <a:ext uri="{FF2B5EF4-FFF2-40B4-BE49-F238E27FC236}">
                  <a16:creationId xmlns:a16="http://schemas.microsoft.com/office/drawing/2014/main" id="{BF323BE9-D061-6D4A-B1D7-D5E84F9BF270}"/>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4" name="Line 124">
              <a:extLst>
                <a:ext uri="{FF2B5EF4-FFF2-40B4-BE49-F238E27FC236}">
                  <a16:creationId xmlns:a16="http://schemas.microsoft.com/office/drawing/2014/main" id="{10D5C035-1EBE-4A4B-B8F1-CF66C5C4103F}"/>
                </a:ext>
              </a:extLst>
            </p:cNvPr>
            <p:cNvSpPr>
              <a:spLocks noChangeShapeType="1"/>
            </p:cNvSpPr>
            <p:nvPr/>
          </p:nvSpPr>
          <p:spPr bwMode="auto">
            <a:xfrm flipH="1">
              <a:off x="3651" y="1878"/>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5" name="Line 125">
              <a:extLst>
                <a:ext uri="{FF2B5EF4-FFF2-40B4-BE49-F238E27FC236}">
                  <a16:creationId xmlns:a16="http://schemas.microsoft.com/office/drawing/2014/main" id="{0EBA7DAD-11A2-F14D-A517-3B3F7222A539}"/>
                </a:ext>
              </a:extLst>
            </p:cNvPr>
            <p:cNvSpPr>
              <a:spLocks noChangeShapeType="1"/>
            </p:cNvSpPr>
            <p:nvPr/>
          </p:nvSpPr>
          <p:spPr bwMode="auto">
            <a:xfrm flipH="1">
              <a:off x="3651" y="2841"/>
              <a:ext cx="75"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46" name="Group 126">
            <a:extLst>
              <a:ext uri="{FF2B5EF4-FFF2-40B4-BE49-F238E27FC236}">
                <a16:creationId xmlns:a16="http://schemas.microsoft.com/office/drawing/2014/main" id="{B70BA022-65A5-4B43-BE01-DB5029C7BB0A}"/>
              </a:ext>
            </a:extLst>
          </p:cNvPr>
          <p:cNvGrpSpPr>
            <a:grpSpLocks/>
          </p:cNvGrpSpPr>
          <p:nvPr/>
        </p:nvGrpSpPr>
        <p:grpSpPr bwMode="auto">
          <a:xfrm>
            <a:off x="8031900" y="3854417"/>
            <a:ext cx="1471613" cy="363538"/>
            <a:chOff x="855" y="1799"/>
            <a:chExt cx="927" cy="229"/>
          </a:xfrm>
        </p:grpSpPr>
        <p:sp>
          <p:nvSpPr>
            <p:cNvPr id="347" name="Line 127">
              <a:extLst>
                <a:ext uri="{FF2B5EF4-FFF2-40B4-BE49-F238E27FC236}">
                  <a16:creationId xmlns:a16="http://schemas.microsoft.com/office/drawing/2014/main" id="{AD191456-37D1-A040-995D-0B74A7DCA3C9}"/>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48" name="Text Box 128">
              <a:extLst>
                <a:ext uri="{FF2B5EF4-FFF2-40B4-BE49-F238E27FC236}">
                  <a16:creationId xmlns:a16="http://schemas.microsoft.com/office/drawing/2014/main" id="{84500C9D-A61F-374E-AC7B-DB3E026212A6}"/>
                </a:ext>
              </a:extLst>
            </p:cNvPr>
            <p:cNvSpPr txBox="1">
              <a:spLocks noChangeArrowheads="1"/>
            </p:cNvSpPr>
            <p:nvPr/>
          </p:nvSpPr>
          <p:spPr bwMode="auto">
            <a:xfrm>
              <a:off x="1121"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49" name="Group 129">
            <a:extLst>
              <a:ext uri="{FF2B5EF4-FFF2-40B4-BE49-F238E27FC236}">
                <a16:creationId xmlns:a16="http://schemas.microsoft.com/office/drawing/2014/main" id="{06ADBC4E-4170-0642-9773-7507C6CC3A52}"/>
              </a:ext>
            </a:extLst>
          </p:cNvPr>
          <p:cNvGrpSpPr>
            <a:grpSpLocks/>
          </p:cNvGrpSpPr>
          <p:nvPr/>
        </p:nvGrpSpPr>
        <p:grpSpPr bwMode="auto">
          <a:xfrm>
            <a:off x="6599975" y="3336888"/>
            <a:ext cx="1377950" cy="731838"/>
            <a:chOff x="2802" y="2348"/>
            <a:chExt cx="868" cy="461"/>
          </a:xfrm>
        </p:grpSpPr>
        <p:pic>
          <p:nvPicPr>
            <p:cNvPr id="350" name="Picture 130" descr="alarm_clock_ringing">
              <a:extLst>
                <a:ext uri="{FF2B5EF4-FFF2-40B4-BE49-F238E27FC236}">
                  <a16:creationId xmlns:a16="http://schemas.microsoft.com/office/drawing/2014/main" id="{52E16AA2-A1DE-B149-8FC7-03FD3D9B1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a:extLst>
                <a:ext uri="{FF2B5EF4-FFF2-40B4-BE49-F238E27FC236}">
                  <a16:creationId xmlns:a16="http://schemas.microsoft.com/office/drawing/2014/main" id="{0A05FBC0-8C50-6F4D-9F72-5369556DE4EB}"/>
                </a:ext>
              </a:extLst>
            </p:cNvPr>
            <p:cNvSpPr txBox="1">
              <a:spLocks noChangeArrowheads="1"/>
            </p:cNvSpPr>
            <p:nvPr/>
          </p:nvSpPr>
          <p:spPr bwMode="auto">
            <a:xfrm>
              <a:off x="2802" y="2491"/>
              <a:ext cx="868" cy="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timeout</a:t>
              </a:r>
            </a:p>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resend pkt1</a:t>
              </a:r>
            </a:p>
          </p:txBody>
        </p:sp>
      </p:grpSp>
      <p:grpSp>
        <p:nvGrpSpPr>
          <p:cNvPr id="352" name="Group 133">
            <a:extLst>
              <a:ext uri="{FF2B5EF4-FFF2-40B4-BE49-F238E27FC236}">
                <a16:creationId xmlns:a16="http://schemas.microsoft.com/office/drawing/2014/main" id="{4FAA3600-FCAA-8B42-84D1-FB85323188F4}"/>
              </a:ext>
            </a:extLst>
          </p:cNvPr>
          <p:cNvGrpSpPr>
            <a:grpSpLocks/>
          </p:cNvGrpSpPr>
          <p:nvPr/>
        </p:nvGrpSpPr>
        <p:grpSpPr bwMode="auto">
          <a:xfrm>
            <a:off x="8580889" y="2976526"/>
            <a:ext cx="911514" cy="752475"/>
            <a:chOff x="4186" y="1705"/>
            <a:chExt cx="598" cy="453"/>
          </a:xfrm>
        </p:grpSpPr>
        <p:sp>
          <p:nvSpPr>
            <p:cNvPr id="353" name="Line 118">
              <a:extLst>
                <a:ext uri="{FF2B5EF4-FFF2-40B4-BE49-F238E27FC236}">
                  <a16:creationId xmlns:a16="http://schemas.microsoft.com/office/drawing/2014/main" id="{AE11BC12-265B-1C4B-8FAB-0FA75A29EEB2}"/>
                </a:ext>
              </a:extLst>
            </p:cNvPr>
            <p:cNvSpPr>
              <a:spLocks noChangeShapeType="1"/>
            </p:cNvSpPr>
            <p:nvPr/>
          </p:nvSpPr>
          <p:spPr bwMode="auto">
            <a:xfrm flipH="1">
              <a:off x="4343" y="1705"/>
              <a:ext cx="441" cy="329"/>
            </a:xfrm>
            <a:prstGeom prst="line">
              <a:avLst/>
            </a:prstGeom>
            <a:noFill/>
            <a:ln w="28575">
              <a:solidFill>
                <a:srgbClr val="008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5" name="Line 132">
              <a:extLst>
                <a:ext uri="{FF2B5EF4-FFF2-40B4-BE49-F238E27FC236}">
                  <a16:creationId xmlns:a16="http://schemas.microsoft.com/office/drawing/2014/main" id="{BFF7F0A8-A357-7748-BD1E-51A7A3E5988B}"/>
                </a:ext>
              </a:extLst>
            </p:cNvPr>
            <p:cNvSpPr>
              <a:spLocks noChangeShapeType="1"/>
            </p:cNvSpPr>
            <p:nvPr/>
          </p:nvSpPr>
          <p:spPr bwMode="auto">
            <a:xfrm flipH="1">
              <a:off x="4186" y="2047"/>
              <a:ext cx="146" cy="111"/>
            </a:xfrm>
            <a:prstGeom prst="line">
              <a:avLst/>
            </a:prstGeom>
            <a:noFill/>
            <a:ln w="28575">
              <a:solidFill>
                <a:srgbClr val="008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54" name="Text Box 119">
              <a:extLst>
                <a:ext uri="{FF2B5EF4-FFF2-40B4-BE49-F238E27FC236}">
                  <a16:creationId xmlns:a16="http://schemas.microsoft.com/office/drawing/2014/main" id="{D0B7F72D-FD32-8D47-B9FD-0C7A1B80B4A1}"/>
                </a:ext>
              </a:extLst>
            </p:cNvPr>
            <p:cNvSpPr txBox="1">
              <a:spLocks noChangeArrowheads="1"/>
            </p:cNvSpPr>
            <p:nvPr/>
          </p:nvSpPr>
          <p:spPr bwMode="auto">
            <a:xfrm>
              <a:off x="4223" y="1846"/>
              <a:ext cx="460" cy="204"/>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6" name="Line 136">
            <a:extLst>
              <a:ext uri="{FF2B5EF4-FFF2-40B4-BE49-F238E27FC236}">
                <a16:creationId xmlns:a16="http://schemas.microsoft.com/office/drawing/2014/main" id="{61D6DAB1-4B37-C740-BD43-4568C5241A0C}"/>
              </a:ext>
            </a:extLst>
          </p:cNvPr>
          <p:cNvSpPr>
            <a:spLocks noChangeShapeType="1"/>
          </p:cNvSpPr>
          <p:nvPr/>
        </p:nvSpPr>
        <p:spPr bwMode="auto">
          <a:xfrm flipH="1">
            <a:off x="7922363" y="3521038"/>
            <a:ext cx="909637" cy="73977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C4E4C24E-2B71-FB43-956D-60F8AEF3370B}"/>
              </a:ext>
            </a:extLst>
          </p:cNvPr>
          <p:cNvGrpSpPr/>
          <p:nvPr/>
        </p:nvGrpSpPr>
        <p:grpSpPr>
          <a:xfrm>
            <a:off x="8012670" y="4309460"/>
            <a:ext cx="2667702" cy="714018"/>
            <a:chOff x="8162097" y="4679496"/>
            <a:chExt cx="2667702" cy="714018"/>
          </a:xfrm>
        </p:grpSpPr>
        <p:grpSp>
          <p:nvGrpSpPr>
            <p:cNvPr id="362" name="Group 150">
              <a:extLst>
                <a:ext uri="{FF2B5EF4-FFF2-40B4-BE49-F238E27FC236}">
                  <a16:creationId xmlns:a16="http://schemas.microsoft.com/office/drawing/2014/main" id="{8A649C16-501A-A644-A5FA-AE7129DDC14A}"/>
                </a:ext>
              </a:extLst>
            </p:cNvPr>
            <p:cNvGrpSpPr>
              <a:grpSpLocks/>
            </p:cNvGrpSpPr>
            <p:nvPr/>
          </p:nvGrpSpPr>
          <p:grpSpPr bwMode="auto">
            <a:xfrm>
              <a:off x="8162097" y="4974413"/>
              <a:ext cx="1471613" cy="419101"/>
              <a:chOff x="2229" y="3467"/>
              <a:chExt cx="927" cy="264"/>
            </a:xfrm>
          </p:grpSpPr>
          <p:sp>
            <p:nvSpPr>
              <p:cNvPr id="382" name="Line 108">
                <a:extLst>
                  <a:ext uri="{FF2B5EF4-FFF2-40B4-BE49-F238E27FC236}">
                    <a16:creationId xmlns:a16="http://schemas.microsoft.com/office/drawing/2014/main" id="{DB733CF3-EAC6-CC4F-B21E-9FB8C5502566}"/>
                  </a:ext>
                </a:extLst>
              </p:cNvPr>
              <p:cNvSpPr>
                <a:spLocks noChangeShapeType="1"/>
              </p:cNvSpPr>
              <p:nvPr/>
            </p:nvSpPr>
            <p:spPr bwMode="auto">
              <a:xfrm flipH="1">
                <a:off x="2229" y="3467"/>
                <a:ext cx="927" cy="225"/>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3" name="Text Box 109">
                <a:extLst>
                  <a:ext uri="{FF2B5EF4-FFF2-40B4-BE49-F238E27FC236}">
                    <a16:creationId xmlns:a16="http://schemas.microsoft.com/office/drawing/2014/main" id="{BB517B3D-28EB-8444-8C05-95403AFF543F}"/>
                  </a:ext>
                </a:extLst>
              </p:cNvPr>
              <p:cNvSpPr txBox="1">
                <a:spLocks noChangeArrowheads="1"/>
              </p:cNvSpPr>
              <p:nvPr/>
            </p:nvSpPr>
            <p:spPr bwMode="auto">
              <a:xfrm>
                <a:off x="2336" y="3519"/>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ack1</a:t>
                </a:r>
              </a:p>
            </p:txBody>
          </p:sp>
        </p:grpSp>
        <p:sp>
          <p:nvSpPr>
            <p:cNvPr id="358" name="Text Box 93">
              <a:extLst>
                <a:ext uri="{FF2B5EF4-FFF2-40B4-BE49-F238E27FC236}">
                  <a16:creationId xmlns:a16="http://schemas.microsoft.com/office/drawing/2014/main" id="{0A5BAC0E-26A7-304A-9845-BD850E809ABB}"/>
                </a:ext>
              </a:extLst>
            </p:cNvPr>
            <p:cNvSpPr txBox="1">
              <a:spLocks noChangeArrowheads="1"/>
            </p:cNvSpPr>
            <p:nvPr/>
          </p:nvSpPr>
          <p:spPr bwMode="auto">
            <a:xfrm>
              <a:off x="9632824" y="4679496"/>
              <a:ext cx="11969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ack1</a:t>
              </a:r>
            </a:p>
          </p:txBody>
        </p:sp>
      </p:grpSp>
      <p:grpSp>
        <p:nvGrpSpPr>
          <p:cNvPr id="6" name="Group 5">
            <a:extLst>
              <a:ext uri="{FF2B5EF4-FFF2-40B4-BE49-F238E27FC236}">
                <a16:creationId xmlns:a16="http://schemas.microsoft.com/office/drawing/2014/main" id="{31C21A72-3E29-1946-B909-D85D4A552D56}"/>
              </a:ext>
            </a:extLst>
          </p:cNvPr>
          <p:cNvGrpSpPr/>
          <p:nvPr/>
        </p:nvGrpSpPr>
        <p:grpSpPr>
          <a:xfrm>
            <a:off x="6804583" y="4153524"/>
            <a:ext cx="3833816" cy="1104906"/>
            <a:chOff x="6954010" y="4523560"/>
            <a:chExt cx="3833816" cy="1104906"/>
          </a:xfrm>
        </p:grpSpPr>
        <p:grpSp>
          <p:nvGrpSpPr>
            <p:cNvPr id="364" name="Group 137">
              <a:extLst>
                <a:ext uri="{FF2B5EF4-FFF2-40B4-BE49-F238E27FC236}">
                  <a16:creationId xmlns:a16="http://schemas.microsoft.com/office/drawing/2014/main" id="{3BF75B33-1A77-E24B-AABE-7E5C56D0D788}"/>
                </a:ext>
              </a:extLst>
            </p:cNvPr>
            <p:cNvGrpSpPr>
              <a:grpSpLocks/>
            </p:cNvGrpSpPr>
            <p:nvPr/>
          </p:nvGrpSpPr>
          <p:grpSpPr bwMode="auto">
            <a:xfrm>
              <a:off x="6954010" y="4523560"/>
              <a:ext cx="1174750" cy="609601"/>
              <a:chOff x="2830" y="3285"/>
              <a:chExt cx="740" cy="384"/>
            </a:xfrm>
          </p:grpSpPr>
          <p:sp>
            <p:nvSpPr>
              <p:cNvPr id="378" name="Text Box 134">
                <a:extLst>
                  <a:ext uri="{FF2B5EF4-FFF2-40B4-BE49-F238E27FC236}">
                    <a16:creationId xmlns:a16="http://schemas.microsoft.com/office/drawing/2014/main" id="{057A15E3-B733-174D-BE7C-2996FC261991}"/>
                  </a:ext>
                </a:extLst>
              </p:cNvPr>
              <p:cNvSpPr txBox="1">
                <a:spLocks noChangeArrowheads="1"/>
              </p:cNvSpPr>
              <p:nvPr/>
            </p:nvSpPr>
            <p:spPr bwMode="auto">
              <a:xfrm>
                <a:off x="2830" y="3438"/>
                <a:ext cx="74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p:txBody>
          </p:sp>
          <p:sp>
            <p:nvSpPr>
              <p:cNvPr id="379" name="Text Box 135">
                <a:extLst>
                  <a:ext uri="{FF2B5EF4-FFF2-40B4-BE49-F238E27FC236}">
                    <a16:creationId xmlns:a16="http://schemas.microsoft.com/office/drawing/2014/main" id="{D294B6DF-F9F6-C245-9C1E-7E3DCD5BFC7B}"/>
                  </a:ext>
                </a:extLst>
              </p:cNvPr>
              <p:cNvSpPr txBox="1">
                <a:spLocks noChangeArrowheads="1"/>
              </p:cNvSpPr>
              <p:nvPr/>
            </p:nvSpPr>
            <p:spPr bwMode="auto">
              <a:xfrm>
                <a:off x="2916" y="3285"/>
                <a:ext cx="64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grpSp>
          <p:nvGrpSpPr>
            <p:cNvPr id="365" name="Group 138">
              <a:extLst>
                <a:ext uri="{FF2B5EF4-FFF2-40B4-BE49-F238E27FC236}">
                  <a16:creationId xmlns:a16="http://schemas.microsoft.com/office/drawing/2014/main" id="{CAC9BF03-EEEF-2846-B090-FAE6750AF122}"/>
                </a:ext>
              </a:extLst>
            </p:cNvPr>
            <p:cNvGrpSpPr>
              <a:grpSpLocks/>
            </p:cNvGrpSpPr>
            <p:nvPr/>
          </p:nvGrpSpPr>
          <p:grpSpPr bwMode="auto">
            <a:xfrm>
              <a:off x="8073197" y="4747083"/>
              <a:ext cx="1547813" cy="446403"/>
              <a:chOff x="850" y="1229"/>
              <a:chExt cx="927" cy="253"/>
            </a:xfrm>
          </p:grpSpPr>
          <p:sp>
            <p:nvSpPr>
              <p:cNvPr id="376" name="Line 139">
                <a:extLst>
                  <a:ext uri="{FF2B5EF4-FFF2-40B4-BE49-F238E27FC236}">
                    <a16:creationId xmlns:a16="http://schemas.microsoft.com/office/drawing/2014/main" id="{908F9E2B-E1F1-0444-8DD2-B8396679EF06}"/>
                  </a:ext>
                </a:extLst>
              </p:cNvPr>
              <p:cNvSpPr>
                <a:spLocks noChangeShapeType="1"/>
              </p:cNvSpPr>
              <p:nvPr/>
            </p:nvSpPr>
            <p:spPr bwMode="auto">
              <a:xfrm>
                <a:off x="850" y="1257"/>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7" name="Text Box 140">
                <a:extLst>
                  <a:ext uri="{FF2B5EF4-FFF2-40B4-BE49-F238E27FC236}">
                    <a16:creationId xmlns:a16="http://schemas.microsoft.com/office/drawing/2014/main" id="{74AAB4FF-F9B2-8644-9770-40F6B7F6DC97}"/>
                  </a:ext>
                </a:extLst>
              </p:cNvPr>
              <p:cNvSpPr txBox="1">
                <a:spLocks noChangeArrowheads="1"/>
              </p:cNvSpPr>
              <p:nvPr/>
            </p:nvSpPr>
            <p:spPr bwMode="auto">
              <a:xfrm>
                <a:off x="1014" y="1229"/>
                <a:ext cx="340" cy="191"/>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99"/>
                    </a:solidFill>
                    <a:effectLst/>
                    <a:uLnTx/>
                    <a:uFillTx/>
                    <a:latin typeface="Arial" charset="0"/>
                    <a:ea typeface="ＭＳ Ｐゴシック" charset="0"/>
                    <a:cs typeface="+mn-cs"/>
                  </a:rPr>
                  <a:t>pkt0</a:t>
                </a:r>
              </a:p>
            </p:txBody>
          </p:sp>
        </p:grpSp>
        <p:grpSp>
          <p:nvGrpSpPr>
            <p:cNvPr id="366" name="Group 142">
              <a:extLst>
                <a:ext uri="{FF2B5EF4-FFF2-40B4-BE49-F238E27FC236}">
                  <a16:creationId xmlns:a16="http://schemas.microsoft.com/office/drawing/2014/main" id="{61F81DDD-D8CA-1E44-9759-5F540FE71068}"/>
                </a:ext>
              </a:extLst>
            </p:cNvPr>
            <p:cNvGrpSpPr>
              <a:grpSpLocks/>
            </p:cNvGrpSpPr>
            <p:nvPr/>
          </p:nvGrpSpPr>
          <p:grpSpPr bwMode="auto">
            <a:xfrm>
              <a:off x="9582913" y="5037915"/>
              <a:ext cx="1204913" cy="590551"/>
              <a:chOff x="4762" y="2985"/>
              <a:chExt cx="759" cy="372"/>
            </a:xfrm>
          </p:grpSpPr>
          <p:sp>
            <p:nvSpPr>
              <p:cNvPr id="374" name="Text Box 143">
                <a:extLst>
                  <a:ext uri="{FF2B5EF4-FFF2-40B4-BE49-F238E27FC236}">
                    <a16:creationId xmlns:a16="http://schemas.microsoft.com/office/drawing/2014/main" id="{6C499832-2FEA-2247-A1D4-C7CE568CC494}"/>
                  </a:ext>
                </a:extLst>
              </p:cNvPr>
              <p:cNvSpPr txBox="1">
                <a:spLocks noChangeArrowheads="1"/>
              </p:cNvSpPr>
              <p:nvPr/>
            </p:nvSpPr>
            <p:spPr bwMode="auto">
              <a:xfrm>
                <a:off x="4762" y="2985"/>
                <a:ext cx="630"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pkt0</a:t>
                </a:r>
              </a:p>
            </p:txBody>
          </p:sp>
          <p:sp>
            <p:nvSpPr>
              <p:cNvPr id="375" name="Text Box 144">
                <a:extLst>
                  <a:ext uri="{FF2B5EF4-FFF2-40B4-BE49-F238E27FC236}">
                    <a16:creationId xmlns:a16="http://schemas.microsoft.com/office/drawing/2014/main" id="{23A45435-E6D5-7641-819A-FA71E59CB02C}"/>
                  </a:ext>
                </a:extLst>
              </p:cNvPr>
              <p:cNvSpPr txBox="1">
                <a:spLocks noChangeArrowheads="1"/>
              </p:cNvSpPr>
              <p:nvPr/>
            </p:nvSpPr>
            <p:spPr bwMode="auto">
              <a:xfrm>
                <a:off x="4767" y="3126"/>
                <a:ext cx="75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ack0</a:t>
                </a:r>
              </a:p>
            </p:txBody>
          </p:sp>
        </p:grpSp>
      </p:grpSp>
      <p:grpSp>
        <p:nvGrpSpPr>
          <p:cNvPr id="367" name="Group 149">
            <a:extLst>
              <a:ext uri="{FF2B5EF4-FFF2-40B4-BE49-F238E27FC236}">
                <a16:creationId xmlns:a16="http://schemas.microsoft.com/office/drawing/2014/main" id="{69EE8DE9-3381-624C-9ABB-652457E2824C}"/>
              </a:ext>
            </a:extLst>
          </p:cNvPr>
          <p:cNvGrpSpPr>
            <a:grpSpLocks/>
          </p:cNvGrpSpPr>
          <p:nvPr/>
        </p:nvGrpSpPr>
        <p:grpSpPr bwMode="auto">
          <a:xfrm>
            <a:off x="8034892" y="4967903"/>
            <a:ext cx="1457325" cy="488950"/>
            <a:chOff x="3839" y="2850"/>
            <a:chExt cx="918" cy="308"/>
          </a:xfrm>
        </p:grpSpPr>
        <p:sp>
          <p:nvSpPr>
            <p:cNvPr id="372" name="Line 146">
              <a:extLst>
                <a:ext uri="{FF2B5EF4-FFF2-40B4-BE49-F238E27FC236}">
                  <a16:creationId xmlns:a16="http://schemas.microsoft.com/office/drawing/2014/main" id="{B42EE784-BAAA-7648-8C27-518F3E7EDD07}"/>
                </a:ext>
              </a:extLst>
            </p:cNvPr>
            <p:cNvSpPr>
              <a:spLocks noChangeShapeType="1"/>
            </p:cNvSpPr>
            <p:nvPr/>
          </p:nvSpPr>
          <p:spPr bwMode="auto">
            <a:xfrm flipH="1">
              <a:off x="3839" y="2850"/>
              <a:ext cx="918" cy="30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3" name="Text Box 147">
              <a:extLst>
                <a:ext uri="{FF2B5EF4-FFF2-40B4-BE49-F238E27FC236}">
                  <a16:creationId xmlns:a16="http://schemas.microsoft.com/office/drawing/2014/main" id="{0E52013C-7BAA-344E-9018-CA884EE49126}"/>
                </a:ext>
              </a:extLst>
            </p:cNvPr>
            <p:cNvSpPr txBox="1">
              <a:spLocks noChangeArrowheads="1"/>
            </p:cNvSpPr>
            <p:nvPr/>
          </p:nvSpPr>
          <p:spPr bwMode="auto">
            <a:xfrm>
              <a:off x="4104" y="2873"/>
              <a:ext cx="386"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8000"/>
                  </a:solidFill>
                  <a:effectLst/>
                  <a:uLnTx/>
                  <a:uFillTx/>
                  <a:latin typeface="Arial" charset="0"/>
                  <a:ea typeface="ＭＳ Ｐゴシック" charset="0"/>
                  <a:cs typeface="+mn-cs"/>
                </a:rPr>
                <a:t>ack0</a:t>
              </a:r>
            </a:p>
          </p:txBody>
        </p:sp>
      </p:grpSp>
      <p:grpSp>
        <p:nvGrpSpPr>
          <p:cNvPr id="120" name="Group 85">
            <a:extLst>
              <a:ext uri="{FF2B5EF4-FFF2-40B4-BE49-F238E27FC236}">
                <a16:creationId xmlns:a16="http://schemas.microsoft.com/office/drawing/2014/main" id="{EF03F5C0-9E1B-6F4D-827D-841E2D21FDD8}"/>
              </a:ext>
            </a:extLst>
          </p:cNvPr>
          <p:cNvGrpSpPr>
            <a:grpSpLocks/>
          </p:cNvGrpSpPr>
          <p:nvPr/>
        </p:nvGrpSpPr>
        <p:grpSpPr bwMode="auto">
          <a:xfrm>
            <a:off x="8026461" y="5469606"/>
            <a:ext cx="1471612" cy="363538"/>
            <a:chOff x="855" y="1799"/>
            <a:chExt cx="927" cy="229"/>
          </a:xfrm>
        </p:grpSpPr>
        <p:sp>
          <p:nvSpPr>
            <p:cNvPr id="121" name="Line 86">
              <a:extLst>
                <a:ext uri="{FF2B5EF4-FFF2-40B4-BE49-F238E27FC236}">
                  <a16:creationId xmlns:a16="http://schemas.microsoft.com/office/drawing/2014/main" id="{CFBE0624-2276-5A40-AD6C-765B8E1D5A7A}"/>
                </a:ext>
              </a:extLst>
            </p:cNvPr>
            <p:cNvSpPr>
              <a:spLocks noChangeShapeType="1"/>
            </p:cNvSpPr>
            <p:nvPr/>
          </p:nvSpPr>
          <p:spPr bwMode="auto">
            <a:xfrm>
              <a:off x="855" y="1803"/>
              <a:ext cx="927" cy="2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87">
              <a:extLst>
                <a:ext uri="{FF2B5EF4-FFF2-40B4-BE49-F238E27FC236}">
                  <a16:creationId xmlns:a16="http://schemas.microsoft.com/office/drawing/2014/main" id="{6E5D70F9-C765-DD43-99D5-1E3FD4E8B868}"/>
                </a:ext>
              </a:extLst>
            </p:cNvPr>
            <p:cNvSpPr txBox="1">
              <a:spLocks noChangeArrowheads="1"/>
            </p:cNvSpPr>
            <p:nvPr/>
          </p:nvSpPr>
          <p:spPr bwMode="auto">
            <a:xfrm>
              <a:off x="1129" y="1799"/>
              <a:ext cx="358" cy="212"/>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Arial" charset="0"/>
                  <a:ea typeface="ＭＳ Ｐゴシック" charset="0"/>
                  <a:cs typeface="+mn-cs"/>
                </a:rPr>
                <a:t>pkt1</a:t>
              </a:r>
            </a:p>
          </p:txBody>
        </p:sp>
      </p:grpSp>
      <p:grpSp>
        <p:nvGrpSpPr>
          <p:cNvPr id="3" name="Group 2">
            <a:extLst>
              <a:ext uri="{FF2B5EF4-FFF2-40B4-BE49-F238E27FC236}">
                <a16:creationId xmlns:a16="http://schemas.microsoft.com/office/drawing/2014/main" id="{32D39F4C-0ABF-C94E-A0DB-A97913E78570}"/>
              </a:ext>
            </a:extLst>
          </p:cNvPr>
          <p:cNvGrpSpPr/>
          <p:nvPr/>
        </p:nvGrpSpPr>
        <p:grpSpPr>
          <a:xfrm>
            <a:off x="6993934" y="4806637"/>
            <a:ext cx="1022350" cy="553607"/>
            <a:chOff x="6289259" y="5452590"/>
            <a:chExt cx="1022350" cy="553607"/>
          </a:xfrm>
        </p:grpSpPr>
        <p:sp>
          <p:nvSpPr>
            <p:cNvPr id="359" name="Text Box 96">
              <a:extLst>
                <a:ext uri="{FF2B5EF4-FFF2-40B4-BE49-F238E27FC236}">
                  <a16:creationId xmlns:a16="http://schemas.microsoft.com/office/drawing/2014/main" id="{0B9EBE4A-F7AC-D14C-AD4E-0FA449FA991D}"/>
                </a:ext>
              </a:extLst>
            </p:cNvPr>
            <p:cNvSpPr txBox="1">
              <a:spLocks noChangeArrowheads="1"/>
            </p:cNvSpPr>
            <p:nvPr/>
          </p:nvSpPr>
          <p:spPr bwMode="auto">
            <a:xfrm>
              <a:off x="6339123" y="5698420"/>
              <a:ext cx="81945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a:t>
              </a:r>
            </a:p>
          </p:txBody>
        </p:sp>
        <p:sp>
          <p:nvSpPr>
            <p:cNvPr id="123" name="Text Box 98">
              <a:extLst>
                <a:ext uri="{FF2B5EF4-FFF2-40B4-BE49-F238E27FC236}">
                  <a16:creationId xmlns:a16="http://schemas.microsoft.com/office/drawing/2014/main" id="{0DE35C6C-6D99-814C-B88E-A2943030E4F5}"/>
                </a:ext>
              </a:extLst>
            </p:cNvPr>
            <p:cNvSpPr txBox="1">
              <a:spLocks noChangeArrowheads="1"/>
            </p:cNvSpPr>
            <p:nvPr/>
          </p:nvSpPr>
          <p:spPr bwMode="auto">
            <a:xfrm>
              <a:off x="6289259" y="5452590"/>
              <a:ext cx="1022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a:t>
              </a:r>
            </a:p>
          </p:txBody>
        </p:sp>
      </p:grpSp>
      <p:sp>
        <p:nvSpPr>
          <p:cNvPr id="113" name="Slide Number Placeholder 2">
            <a:extLst>
              <a:ext uri="{FF2B5EF4-FFF2-40B4-BE49-F238E27FC236}">
                <a16:creationId xmlns:a16="http://schemas.microsoft.com/office/drawing/2014/main" id="{7706DBAD-0F0D-AC43-90D8-C4A8FC7233B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a:t>
            </a:fld>
            <a:endParaRPr lang="en-US" dirty="0"/>
          </a:p>
        </p:txBody>
      </p:sp>
    </p:spTree>
    <p:extLst>
      <p:ext uri="{BB962C8B-B14F-4D97-AF65-F5344CB8AC3E}">
        <p14:creationId xmlns:p14="http://schemas.microsoft.com/office/powerpoint/2010/main" val="317681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Performance of rdt3.0 </a:t>
            </a:r>
            <a:r>
              <a:rPr lang="en-US" sz="3200" dirty="0"/>
              <a:t>(stop-and-wait)</a:t>
            </a:r>
            <a:endParaRPr lang="en-US" sz="4400"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1 Gbps link, 15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prop. delay, 8000 bit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536827" y="1472895"/>
            <a:ext cx="10752586"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688975" marR="0" lvl="1" indent="-23177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fraction of time sender busy sending</a:t>
            </a: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1782678" y="3526869"/>
            <a:ext cx="5724525" cy="812800"/>
            <a:chOff x="137" y="1675"/>
            <a:chExt cx="3606" cy="512"/>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47"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a:t>
              </a:r>
              <a:r>
                <a:rPr kumimoji="0" lang="en-US" sz="2400" b="0" i="1" u="none" strike="noStrike" kern="1200" cap="none" spc="0" normalizeH="0" baseline="-25000" noProof="0" dirty="0" err="1">
                  <a:ln>
                    <a:noFill/>
                  </a:ln>
                  <a:solidFill>
                    <a:prstClr val="black"/>
                  </a:solidFill>
                  <a:effectLst/>
                  <a:uLnTx/>
                  <a:uFillTx/>
                  <a:latin typeface="Calibri" panose="020F0502020204030204"/>
                  <a:ea typeface="ＭＳ Ｐゴシック" charset="0"/>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35" cy="499"/>
              <a:chOff x="155" y="2937"/>
              <a:chExt cx="235" cy="499"/>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19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2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12"/>
              <a:chOff x="1401" y="1693"/>
              <a:chExt cx="1225" cy="512"/>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53"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a:t>
                </a:r>
                <a:endPar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3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10</a:t>
                </a:r>
                <a:r>
                  <a:rPr kumimoji="0" lang="en-US" sz="2400" b="0" i="1" u="none" strike="noStrike" kern="1200" cap="none" spc="0" normalizeH="0" baseline="30000" noProof="0" dirty="0">
                    <a:ln>
                      <a:noFill/>
                    </a:ln>
                    <a:solidFill>
                      <a:prstClr val="black"/>
                    </a:solidFill>
                    <a:effectLst/>
                    <a:uLnTx/>
                    <a:uFillTx/>
                    <a:latin typeface="Calibri" panose="020F0502020204030204"/>
                    <a:ea typeface="ＭＳ Ｐゴシック" charset="0"/>
                    <a:cs typeface="+mn-cs"/>
                  </a:rPr>
                  <a:t>9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2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829076" y="3163511"/>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ime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to transmit packet into channel:</a:t>
            </a:r>
          </a:p>
        </p:txBody>
      </p:sp>
      <p:sp>
        <p:nvSpPr>
          <p:cNvPr id="21" name="Slide Number Placeholder 2">
            <a:extLst>
              <a:ext uri="{FF2B5EF4-FFF2-40B4-BE49-F238E27FC236}">
                <a16:creationId xmlns:a16="http://schemas.microsoft.com/office/drawing/2014/main" id="{5A944CFA-EDBD-154A-A022-BFEE848C7BD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a:t>
            </a:fld>
            <a:endParaRPr lang="en-US" dirty="0"/>
          </a:p>
        </p:txBody>
      </p:sp>
    </p:spTree>
    <p:extLst>
      <p:ext uri="{BB962C8B-B14F-4D97-AF65-F5344CB8AC3E}">
        <p14:creationId xmlns:p14="http://schemas.microsoft.com/office/powerpoint/2010/main" val="25950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21987</TotalTime>
  <Words>3953</Words>
  <Application>Microsoft Macintosh PowerPoint</Application>
  <PresentationFormat>Widescreen</PresentationFormat>
  <Paragraphs>805</Paragraphs>
  <Slides>46</Slides>
  <Notes>29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61" baseType="lpstr">
      <vt:lpstr>Arial</vt:lpstr>
      <vt:lpstr>Arial Narrow</vt:lpstr>
      <vt:lpstr>Calibri</vt:lpstr>
      <vt:lpstr>Calibri Light</vt:lpstr>
      <vt:lpstr>Courier New</vt:lpstr>
      <vt:lpstr>Gill Sans MT</vt:lpstr>
      <vt:lpstr>Symbol</vt:lpstr>
      <vt:lpstr>Tahoma</vt:lpstr>
      <vt:lpstr>TeXGyreAdventor</vt:lpstr>
      <vt:lpstr>Times New Roman</vt:lpstr>
      <vt:lpstr>Wingdings</vt:lpstr>
      <vt:lpstr>Wingdings 2</vt:lpstr>
      <vt:lpstr>Office Theme</vt:lpstr>
      <vt:lpstr>1_Office Theme</vt:lpstr>
      <vt:lpstr>Picture</vt:lpstr>
      <vt:lpstr>Computer Networks </vt:lpstr>
      <vt:lpstr>Chapter 3: roadmap</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GBN: sender extended FSM</vt:lpstr>
      <vt:lpstr>GBN: receiver extended FSM</vt:lpstr>
      <vt:lpstr>Go-Back-N</vt:lpstr>
      <vt:lpstr>Go-Back-N</vt:lpstr>
      <vt:lpstr>Go-Back-N</vt:lpstr>
      <vt:lpstr>Go-Back-N</vt:lpstr>
      <vt:lpstr>Go-Back-N</vt:lpstr>
      <vt:lpstr>Go-Back-N</vt:lpstr>
      <vt:lpstr>Go-Back-N</vt:lpstr>
      <vt:lpstr>Go-Back-N</vt:lpstr>
      <vt:lpstr>Go-Back-N</vt:lpstr>
      <vt:lpstr>Go-Back-N</vt:lpstr>
      <vt:lpstr>Selective repeat</vt:lpstr>
      <vt:lpstr>Selective repeat: sender, receiver windows</vt:lpstr>
      <vt:lpstr>Selective repeat: sender and receiver</vt:lpstr>
      <vt:lpstr>Selective Repeat in action</vt:lpstr>
      <vt:lpstr>Selective repeat</vt:lpstr>
      <vt:lpstr>Selective repeat</vt:lpstr>
      <vt:lpstr>Selective repeat</vt:lpstr>
      <vt:lpstr>Selective repeat</vt:lpstr>
      <vt:lpstr>Selective repeat:  a dilemma!</vt:lpstr>
      <vt:lpstr>Selective repeat:  a dilemma!</vt:lpstr>
      <vt:lpstr>Summary</vt:lpstr>
      <vt:lpstr>Summary</vt:lpstr>
      <vt:lpstr>Chapter 3: roadmap</vt:lpstr>
      <vt:lpstr>TCP: overview  RFCs: 793,1122, 2018, 5681, 7323</vt:lpstr>
      <vt:lpstr>TCP sequence numbers, ACKs</vt:lpstr>
      <vt:lpstr>MSS and MTU</vt:lpstr>
      <vt:lpstr>MSS and MTU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Subhan Ullah</cp:lastModifiedBy>
  <cp:revision>602</cp:revision>
  <dcterms:created xsi:type="dcterms:W3CDTF">2020-01-18T07:24:59Z</dcterms:created>
  <dcterms:modified xsi:type="dcterms:W3CDTF">2024-03-22T10:36:41Z</dcterms:modified>
</cp:coreProperties>
</file>